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3"/>
  </p:notesMasterIdLst>
  <p:sldIdLst>
    <p:sldId id="256" r:id="rId6"/>
    <p:sldId id="571" r:id="rId7"/>
    <p:sldId id="913" r:id="rId8"/>
    <p:sldId id="914" r:id="rId9"/>
    <p:sldId id="915" r:id="rId10"/>
    <p:sldId id="916" r:id="rId11"/>
    <p:sldId id="917" r:id="rId12"/>
    <p:sldId id="918" r:id="rId13"/>
    <p:sldId id="921" r:id="rId14"/>
    <p:sldId id="922" r:id="rId15"/>
    <p:sldId id="262" r:id="rId16"/>
    <p:sldId id="920" r:id="rId17"/>
    <p:sldId id="266" r:id="rId18"/>
    <p:sldId id="859" r:id="rId19"/>
    <p:sldId id="899" r:id="rId20"/>
    <p:sldId id="903" r:id="rId21"/>
    <p:sldId id="90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CDB"/>
    <a:srgbClr val="E2231A"/>
    <a:srgbClr val="A9D3E8"/>
    <a:srgbClr val="DD6044"/>
    <a:srgbClr val="2E353C"/>
    <a:srgbClr val="8ACCA3"/>
    <a:srgbClr val="3B366C"/>
    <a:srgbClr val="F0F0F0"/>
    <a:srgbClr val="F6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741DFF-C7CC-4FB5-BB31-FF70E3E247AC}" v="2" dt="2022-04-07T19:40:09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59" autoAdjust="0"/>
  </p:normalViewPr>
  <p:slideViewPr>
    <p:cSldViewPr snapToGrid="0">
      <p:cViewPr varScale="1">
        <p:scale>
          <a:sx n="93" d="100"/>
          <a:sy n="93" d="100"/>
        </p:scale>
        <p:origin x="12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Michaels" userId="d2ce5c16-9c5a-406c-b354-d4def8c899a9" providerId="ADAL" clId="{1E741DFF-C7CC-4FB5-BB31-FF70E3E247AC}"/>
    <pc:docChg chg="custSel delSld modSld">
      <pc:chgData name="Anna Michaels" userId="d2ce5c16-9c5a-406c-b354-d4def8c899a9" providerId="ADAL" clId="{1E741DFF-C7CC-4FB5-BB31-FF70E3E247AC}" dt="2022-04-07T19:40:43.499" v="7" actId="47"/>
      <pc:docMkLst>
        <pc:docMk/>
      </pc:docMkLst>
      <pc:sldChg chg="delSp mod modNotes">
        <pc:chgData name="Anna Michaels" userId="d2ce5c16-9c5a-406c-b354-d4def8c899a9" providerId="ADAL" clId="{1E741DFF-C7CC-4FB5-BB31-FF70E3E247AC}" dt="2022-04-07T19:40:09.213" v="6"/>
        <pc:sldMkLst>
          <pc:docMk/>
          <pc:sldMk cId="3310468647" sldId="256"/>
        </pc:sldMkLst>
        <pc:spChg chg="del">
          <ac:chgData name="Anna Michaels" userId="d2ce5c16-9c5a-406c-b354-d4def8c899a9" providerId="ADAL" clId="{1E741DFF-C7CC-4FB5-BB31-FF70E3E247AC}" dt="2022-04-07T19:39:24.967" v="0" actId="478"/>
          <ac:spMkLst>
            <pc:docMk/>
            <pc:sldMk cId="3310468647" sldId="256"/>
            <ac:spMk id="10" creationId="{4E2FBE41-CD27-40E3-9BB6-916B5374FB8A}"/>
          </ac:spMkLst>
        </pc:spChg>
      </pc:sldChg>
      <pc:sldChg chg="del">
        <pc:chgData name="Anna Michaels" userId="d2ce5c16-9c5a-406c-b354-d4def8c899a9" providerId="ADAL" clId="{1E741DFF-C7CC-4FB5-BB31-FF70E3E247AC}" dt="2022-04-07T19:39:32.017" v="1" actId="47"/>
        <pc:sldMkLst>
          <pc:docMk/>
          <pc:sldMk cId="3196585750" sldId="257"/>
        </pc:sldMkLst>
      </pc:sldChg>
      <pc:sldChg chg="modNotes">
        <pc:chgData name="Anna Michaels" userId="d2ce5c16-9c5a-406c-b354-d4def8c899a9" providerId="ADAL" clId="{1E741DFF-C7CC-4FB5-BB31-FF70E3E247AC}" dt="2022-04-07T19:39:52.983" v="5"/>
        <pc:sldMkLst>
          <pc:docMk/>
          <pc:sldMk cId="656123338" sldId="262"/>
        </pc:sldMkLst>
      </pc:sldChg>
      <pc:sldChg chg="modNotes">
        <pc:chgData name="Anna Michaels" userId="d2ce5c16-9c5a-406c-b354-d4def8c899a9" providerId="ADAL" clId="{1E741DFF-C7CC-4FB5-BB31-FF70E3E247AC}" dt="2022-04-07T19:39:52.983" v="5"/>
        <pc:sldMkLst>
          <pc:docMk/>
          <pc:sldMk cId="3023725923" sldId="266"/>
        </pc:sldMkLst>
      </pc:sldChg>
      <pc:sldChg chg="modNotesTx">
        <pc:chgData name="Anna Michaels" userId="d2ce5c16-9c5a-406c-b354-d4def8c899a9" providerId="ADAL" clId="{1E741DFF-C7CC-4FB5-BB31-FF70E3E247AC}" dt="2022-04-07T19:39:39.105" v="4" actId="6549"/>
        <pc:sldMkLst>
          <pc:docMk/>
          <pc:sldMk cId="1345567542" sldId="571"/>
        </pc:sldMkLst>
      </pc:sldChg>
      <pc:sldChg chg="del">
        <pc:chgData name="Anna Michaels" userId="d2ce5c16-9c5a-406c-b354-d4def8c899a9" providerId="ADAL" clId="{1E741DFF-C7CC-4FB5-BB31-FF70E3E247AC}" dt="2022-04-07T19:39:33.622" v="2" actId="47"/>
        <pc:sldMkLst>
          <pc:docMk/>
          <pc:sldMk cId="524407744" sldId="806"/>
        </pc:sldMkLst>
      </pc:sldChg>
      <pc:sldChg chg="del">
        <pc:chgData name="Anna Michaels" userId="d2ce5c16-9c5a-406c-b354-d4def8c899a9" providerId="ADAL" clId="{1E741DFF-C7CC-4FB5-BB31-FF70E3E247AC}" dt="2022-04-07T19:39:34.605" v="3" actId="47"/>
        <pc:sldMkLst>
          <pc:docMk/>
          <pc:sldMk cId="3147478339" sldId="807"/>
        </pc:sldMkLst>
      </pc:sldChg>
      <pc:sldChg chg="modNotes">
        <pc:chgData name="Anna Michaels" userId="d2ce5c16-9c5a-406c-b354-d4def8c899a9" providerId="ADAL" clId="{1E741DFF-C7CC-4FB5-BB31-FF70E3E247AC}" dt="2022-04-07T19:40:09.213" v="6"/>
        <pc:sldMkLst>
          <pc:docMk/>
          <pc:sldMk cId="3435520056" sldId="859"/>
        </pc:sldMkLst>
      </pc:sldChg>
      <pc:sldChg chg="modNotes">
        <pc:chgData name="Anna Michaels" userId="d2ce5c16-9c5a-406c-b354-d4def8c899a9" providerId="ADAL" clId="{1E741DFF-C7CC-4FB5-BB31-FF70E3E247AC}" dt="2022-04-07T19:40:09.213" v="6"/>
        <pc:sldMkLst>
          <pc:docMk/>
          <pc:sldMk cId="3794204969" sldId="899"/>
        </pc:sldMkLst>
      </pc:sldChg>
      <pc:sldChg chg="modNotes">
        <pc:chgData name="Anna Michaels" userId="d2ce5c16-9c5a-406c-b354-d4def8c899a9" providerId="ADAL" clId="{1E741DFF-C7CC-4FB5-BB31-FF70E3E247AC}" dt="2022-04-07T19:40:09.213" v="6"/>
        <pc:sldMkLst>
          <pc:docMk/>
          <pc:sldMk cId="755745667" sldId="902"/>
        </pc:sldMkLst>
      </pc:sldChg>
      <pc:sldChg chg="modNotes">
        <pc:chgData name="Anna Michaels" userId="d2ce5c16-9c5a-406c-b354-d4def8c899a9" providerId="ADAL" clId="{1E741DFF-C7CC-4FB5-BB31-FF70E3E247AC}" dt="2022-04-07T19:40:09.213" v="6"/>
        <pc:sldMkLst>
          <pc:docMk/>
          <pc:sldMk cId="1766084094" sldId="903"/>
        </pc:sldMkLst>
      </pc:sldChg>
      <pc:sldChg chg="modNotes">
        <pc:chgData name="Anna Michaels" userId="d2ce5c16-9c5a-406c-b354-d4def8c899a9" providerId="ADAL" clId="{1E741DFF-C7CC-4FB5-BB31-FF70E3E247AC}" dt="2022-04-07T19:39:52.983" v="5"/>
        <pc:sldMkLst>
          <pc:docMk/>
          <pc:sldMk cId="2062698004" sldId="913"/>
        </pc:sldMkLst>
      </pc:sldChg>
      <pc:sldChg chg="modNotes">
        <pc:chgData name="Anna Michaels" userId="d2ce5c16-9c5a-406c-b354-d4def8c899a9" providerId="ADAL" clId="{1E741DFF-C7CC-4FB5-BB31-FF70E3E247AC}" dt="2022-04-07T19:39:52.983" v="5"/>
        <pc:sldMkLst>
          <pc:docMk/>
          <pc:sldMk cId="3636048730" sldId="914"/>
        </pc:sldMkLst>
      </pc:sldChg>
      <pc:sldChg chg="modNotes">
        <pc:chgData name="Anna Michaels" userId="d2ce5c16-9c5a-406c-b354-d4def8c899a9" providerId="ADAL" clId="{1E741DFF-C7CC-4FB5-BB31-FF70E3E247AC}" dt="2022-04-07T19:39:52.983" v="5"/>
        <pc:sldMkLst>
          <pc:docMk/>
          <pc:sldMk cId="3117236230" sldId="915"/>
        </pc:sldMkLst>
      </pc:sldChg>
      <pc:sldChg chg="modNotes">
        <pc:chgData name="Anna Michaels" userId="d2ce5c16-9c5a-406c-b354-d4def8c899a9" providerId="ADAL" clId="{1E741DFF-C7CC-4FB5-BB31-FF70E3E247AC}" dt="2022-04-07T19:40:09.213" v="6"/>
        <pc:sldMkLst>
          <pc:docMk/>
          <pc:sldMk cId="3399725318" sldId="916"/>
        </pc:sldMkLst>
      </pc:sldChg>
      <pc:sldChg chg="modNotes">
        <pc:chgData name="Anna Michaels" userId="d2ce5c16-9c5a-406c-b354-d4def8c899a9" providerId="ADAL" clId="{1E741DFF-C7CC-4FB5-BB31-FF70E3E247AC}" dt="2022-04-07T19:40:09.213" v="6"/>
        <pc:sldMkLst>
          <pc:docMk/>
          <pc:sldMk cId="2015731152" sldId="917"/>
        </pc:sldMkLst>
      </pc:sldChg>
      <pc:sldChg chg="modNotes">
        <pc:chgData name="Anna Michaels" userId="d2ce5c16-9c5a-406c-b354-d4def8c899a9" providerId="ADAL" clId="{1E741DFF-C7CC-4FB5-BB31-FF70E3E247AC}" dt="2022-04-07T19:40:09.213" v="6"/>
        <pc:sldMkLst>
          <pc:docMk/>
          <pc:sldMk cId="2970730934" sldId="918"/>
        </pc:sldMkLst>
      </pc:sldChg>
      <pc:sldChg chg="modNotes">
        <pc:chgData name="Anna Michaels" userId="d2ce5c16-9c5a-406c-b354-d4def8c899a9" providerId="ADAL" clId="{1E741DFF-C7CC-4FB5-BB31-FF70E3E247AC}" dt="2022-04-07T19:39:52.983" v="5"/>
        <pc:sldMkLst>
          <pc:docMk/>
          <pc:sldMk cId="0" sldId="920"/>
        </pc:sldMkLst>
      </pc:sldChg>
      <pc:sldChg chg="modNotes">
        <pc:chgData name="Anna Michaels" userId="d2ce5c16-9c5a-406c-b354-d4def8c899a9" providerId="ADAL" clId="{1E741DFF-C7CC-4FB5-BB31-FF70E3E247AC}" dt="2022-04-07T19:39:52.983" v="5"/>
        <pc:sldMkLst>
          <pc:docMk/>
          <pc:sldMk cId="2899720356" sldId="921"/>
        </pc:sldMkLst>
      </pc:sldChg>
      <pc:sldChg chg="modNotes">
        <pc:chgData name="Anna Michaels" userId="d2ce5c16-9c5a-406c-b354-d4def8c899a9" providerId="ADAL" clId="{1E741DFF-C7CC-4FB5-BB31-FF70E3E247AC}" dt="2022-04-07T19:39:52.983" v="5"/>
        <pc:sldMkLst>
          <pc:docMk/>
          <pc:sldMk cId="2905194856" sldId="922"/>
        </pc:sldMkLst>
      </pc:sldChg>
      <pc:sldChg chg="del modNotes">
        <pc:chgData name="Anna Michaels" userId="d2ce5c16-9c5a-406c-b354-d4def8c899a9" providerId="ADAL" clId="{1E741DFF-C7CC-4FB5-BB31-FF70E3E247AC}" dt="2022-04-07T19:40:43.499" v="7" actId="47"/>
        <pc:sldMkLst>
          <pc:docMk/>
          <pc:sldMk cId="3119897007" sldId="9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8BE73-A4AF-4F18-8F63-EC3ABA5114D6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F78E9-1EDB-4101-A099-0B3796C9E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2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pbisrewards.com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F78E9-1EDB-4101-A099-0B3796C9E1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05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139700">
              <a:buSzPts val="1400"/>
              <a:defRPr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7056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F78E9-1EDB-4101-A099-0B3796C9E1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51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15cfd9e0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15cfd9e0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Student Resource PDF: https://drive.google.com/file/d/1U1n8Px37-hhwAjhc1mEGMo4u</a:t>
            </a:r>
            <a:r>
              <a:rPr lang="en-US" dirty="0"/>
              <a:t>uJlYbpf6/view?usp=sharing</a:t>
            </a:r>
            <a:endParaRPr lang="en-US" dirty="0">
              <a:cs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r>
              <a:rPr lang="en-US" dirty="0"/>
              <a:t>Student Resource Breakdown PDF: https://drive.google.com/file/d/1U1n8Px37-hhwAjhc1mEGMo4uuJlYbpf6/view?usp=sharing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F78E9-1EDB-4101-A099-0B3796C9E1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54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98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>
                <a:hlinkClick r:id="rId3"/>
              </a:rPr>
              <a:t>PBIS Rewards Support Page: https://support.pbisrewards.com/</a:t>
            </a:r>
            <a:endParaRPr lang="en-US" dirty="0">
              <a:cs typeface="Calibri" panose="020F0502020204030204"/>
            </a:endParaRP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87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dirty="0">
              <a:solidFill>
                <a:srgbClr val="FEECDB"/>
              </a:solidFill>
              <a:latin typeface="Roboto" pitchFamily="2" charset="0"/>
              <a:ea typeface="Roboto" pitchFamily="2" charset="0"/>
            </a:endParaRPr>
          </a:p>
          <a:p>
            <a:pPr algn="l"/>
            <a:r>
              <a:rPr lang="en-US" sz="1200" dirty="0">
                <a:solidFill>
                  <a:srgbClr val="FEECDB"/>
                </a:solidFill>
                <a:latin typeface="Roboto" pitchFamily="2" charset="0"/>
                <a:ea typeface="Roboto" pitchFamily="2" charset="0"/>
              </a:rPr>
              <a:t>PBIS Rewards Training Calendar: https://www.pbisrewards.com/training/calendar 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74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 </a:t>
            </a:r>
          </a:p>
          <a:p>
            <a:r>
              <a:rPr lang="en-US" sz="1200" dirty="0" err="1"/>
              <a:t>FaceBook</a:t>
            </a:r>
            <a:r>
              <a:rPr lang="en-US" sz="1200" dirty="0"/>
              <a:t> Group Link: https://www.facebook.com/groups/pbisbreakroom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06906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206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30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9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Student Survey: https://docs.google.com/forms/d/e/1FAIpQLSfMhtwnK34UkCJ7jcWmz-fucXqNI-AJ_8CtP09vZjqpM9GtNg/viewform</a:t>
            </a: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61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66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80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92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2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5497-CAF9-4AEC-A2A7-FEC669B98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E1654F-8B48-4C53-951C-E87BAD5A4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9212C-1102-456E-8F21-039786F57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91BA-04F8-4CEF-B295-E95CB3C4D7AB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B0E85-FF79-4E7A-925F-F78624906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F0B4A-F339-4120-96AA-5DCE7B8E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786-F297-4F80-80AA-A3AA6F5E6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3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86A68-63E4-4DC9-AF80-D00B3D17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E0C2D6-27E0-47A0-974F-F13CB8BE2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A72A8-8C91-4A51-A2B9-D13DF6A81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91BA-04F8-4CEF-B295-E95CB3C4D7AB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59F3D-90DB-48B5-B01C-50F90E27F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BE6B5-B872-4C30-9C0F-347CB3EF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786-F297-4F80-80AA-A3AA6F5E6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1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E60B67-825C-4030-9465-F4404A516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CF041-1E32-4CD1-97B7-8F5463206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730C3-F670-42A5-B1E6-8CAAFB53A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91BA-04F8-4CEF-B295-E95CB3C4D7AB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9E314-0107-4895-93D3-8CF0676D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D69F1-1C1B-4062-B7CC-EE0E0B8E5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786-F297-4F80-80AA-A3AA6F5E6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64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6061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09030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984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413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8658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29523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9134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4444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987D7-1CCE-468B-B650-1CC1390A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B366C"/>
                </a:solidFill>
                <a:latin typeface="Amasis MT Pro Black" panose="02040A040500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510EC-4DC7-4E00-AD46-024E41305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3B366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800">
                <a:solidFill>
                  <a:srgbClr val="3B366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solidFill>
                  <a:srgbClr val="3B366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solidFill>
                  <a:srgbClr val="3B366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solidFill>
                  <a:srgbClr val="3B366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3EB0F-D08C-40C6-924E-6C95E3BC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91BA-04F8-4CEF-B295-E95CB3C4D7AB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C7059-A872-421C-87CF-FC48E965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ED7E5-005E-421F-B35C-86B53FD31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786-F297-4F80-80AA-A3AA6F5E6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77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67382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613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747BE-A889-4498-8535-8CA2139D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EA622-F087-4C38-A805-2D59E1C58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5E50B-4AE9-4F47-A9DF-3AEB86D67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91BA-04F8-4CEF-B295-E95CB3C4D7AB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F3065-B35D-4F32-8F32-65D2DCACC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C6AA5-76E1-47D1-838F-417B0D1F9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786-F297-4F80-80AA-A3AA6F5E6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7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ED254-05A7-4412-810D-CFB09E7B4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10007-9018-4E3E-B13F-79ECC6455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7DED9-72E5-416D-989B-E699281C3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562E8-8184-4435-8E0C-4908733F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91BA-04F8-4CEF-B295-E95CB3C4D7AB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9A89F-1682-4C27-8C1A-4CB261718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84202-BAEE-45DC-B8F7-45582FB8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786-F297-4F80-80AA-A3AA6F5E6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7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381B2-EB25-4C45-976C-B87C9248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32DCA-7929-40BB-9318-2263613B6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70207-A936-47FF-90EA-BF643D0B2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5AE9AA-4236-4792-A80B-0AADB2E67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AC553-79DD-4CC6-9BFC-56DB668A90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C6D72-CF91-4A49-95FF-074EE886E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91BA-04F8-4CEF-B295-E95CB3C4D7AB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4206DF-2BD3-416D-BE2B-E6EA6BA16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0C2495-032E-43B3-B8E6-517B0215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786-F297-4F80-80AA-A3AA6F5E6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46C8B-9978-44BD-8010-97775CFD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D6BC26-48A8-411D-A4E0-55D7AD7A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91BA-04F8-4CEF-B295-E95CB3C4D7AB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7D51C-1C70-4097-AA17-66FDEA049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456E7-F46C-4B4A-A021-779A9DE1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786-F297-4F80-80AA-A3AA6F5E6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022733-14DA-4D26-BA11-EC4DCCD6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91BA-04F8-4CEF-B295-E95CB3C4D7AB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CCEEE-4B6E-4B0E-9877-C17D2F793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6A160-A6E0-4063-A726-B2AE38EC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786-F297-4F80-80AA-A3AA6F5E6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8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73B65-3882-4731-9744-B888DC82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62A93-2F5B-4F35-97A9-BF80487A6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E07FE-64B2-46F9-8887-1A94F967F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9D61F-8036-474D-B1C5-011B97E2A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91BA-04F8-4CEF-B295-E95CB3C4D7AB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21EEF-9B0C-4F9C-9CA8-8D8D3FCC7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EA11B-F8CA-4F2A-A3CD-71BE9694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786-F297-4F80-80AA-A3AA6F5E6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3CFC-6A6A-409A-937E-661355A03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B596E-F0C4-430A-B599-A4E9F662B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54E2E-CF35-4E7F-BAEC-B72B61AEF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7BF87-707A-438E-8B92-74BD4BE5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91BA-04F8-4CEF-B295-E95CB3C4D7AB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09434-CAB5-423D-8C17-3A9B2643F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769A6-E6BA-408B-ABBE-D40C1504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786-F297-4F80-80AA-A3AA6F5E6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4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2DBA15-2F63-4872-8C6D-9891325B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5656E-35AD-4D22-AF8A-9FF120CF7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6A980-48A4-4683-832B-24CACCBA93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391BA-04F8-4CEF-B295-E95CB3C4D7AB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97D21-D441-4F62-B70A-9D8150314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066B2-FE72-4070-99D4-61588FCA4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0F786-F297-4F80-80AA-A3AA6F5E6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9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48486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18" Type="http://schemas.openxmlformats.org/officeDocument/2006/relationships/image" Target="../media/image40.png"/><Relationship Id="rId3" Type="http://schemas.openxmlformats.org/officeDocument/2006/relationships/image" Target="../media/image31.jpeg"/><Relationship Id="rId21" Type="http://schemas.openxmlformats.org/officeDocument/2006/relationships/image" Target="../media/image6.png"/><Relationship Id="rId7" Type="http://schemas.openxmlformats.org/officeDocument/2006/relationships/image" Target="../media/image12.svg"/><Relationship Id="rId12" Type="http://schemas.openxmlformats.org/officeDocument/2006/relationships/image" Target="../media/image36.png"/><Relationship Id="rId17" Type="http://schemas.openxmlformats.org/officeDocument/2006/relationships/image" Target="../media/image39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8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35.svg"/><Relationship Id="rId5" Type="http://schemas.openxmlformats.org/officeDocument/2006/relationships/image" Target="../media/image10.svg"/><Relationship Id="rId15" Type="http://schemas.openxmlformats.org/officeDocument/2006/relationships/image" Target="../media/image18.svg"/><Relationship Id="rId10" Type="http://schemas.openxmlformats.org/officeDocument/2006/relationships/image" Target="../media/image34.png"/><Relationship Id="rId19" Type="http://schemas.openxmlformats.org/officeDocument/2006/relationships/image" Target="../media/image41.svg"/><Relationship Id="rId4" Type="http://schemas.openxmlformats.org/officeDocument/2006/relationships/image" Target="../media/image9.png"/><Relationship Id="rId9" Type="http://schemas.openxmlformats.org/officeDocument/2006/relationships/image" Target="../media/image33.svg"/><Relationship Id="rId14" Type="http://schemas.openxmlformats.org/officeDocument/2006/relationships/image" Target="../media/image17.png"/><Relationship Id="rId2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5.svg"/><Relationship Id="rId18" Type="http://schemas.openxmlformats.org/officeDocument/2006/relationships/image" Target="../media/image17.png"/><Relationship Id="rId3" Type="http://schemas.openxmlformats.org/officeDocument/2006/relationships/image" Target="../media/image42.png"/><Relationship Id="rId7" Type="http://schemas.openxmlformats.org/officeDocument/2006/relationships/image" Target="../media/image12.svg"/><Relationship Id="rId12" Type="http://schemas.openxmlformats.org/officeDocument/2006/relationships/image" Target="../media/image34.png"/><Relationship Id="rId17" Type="http://schemas.openxmlformats.org/officeDocument/2006/relationships/image" Target="../media/image37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33.svg"/><Relationship Id="rId5" Type="http://schemas.openxmlformats.org/officeDocument/2006/relationships/image" Target="../media/image10.svg"/><Relationship Id="rId15" Type="http://schemas.openxmlformats.org/officeDocument/2006/relationships/image" Target="../media/image39.svg"/><Relationship Id="rId10" Type="http://schemas.openxmlformats.org/officeDocument/2006/relationships/image" Target="../media/image32.png"/><Relationship Id="rId19" Type="http://schemas.openxmlformats.org/officeDocument/2006/relationships/image" Target="../media/image18.svg"/><Relationship Id="rId4" Type="http://schemas.openxmlformats.org/officeDocument/2006/relationships/image" Target="../media/image9.png"/><Relationship Id="rId9" Type="http://schemas.openxmlformats.org/officeDocument/2006/relationships/image" Target="../media/image41.sv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BFD8F3-527A-4B22-8DA7-D9CD1A431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"/>
            <a:ext cx="12190476" cy="685714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3ADBA27-607F-4298-B85C-9A45DA763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8279" y="1614245"/>
            <a:ext cx="6835441" cy="3236315"/>
          </a:xfrm>
        </p:spPr>
        <p:txBody>
          <a:bodyPr>
            <a:noAutofit/>
          </a:bodyPr>
          <a:lstStyle/>
          <a:p>
            <a:r>
              <a:rPr lang="en-US">
                <a:solidFill>
                  <a:srgbClr val="FEECDB"/>
                </a:solidFill>
                <a:latin typeface="Amasis MT Pro Black" panose="020B0604020202020204" pitchFamily="18" charset="0"/>
              </a:rPr>
              <a:t>PBIS Rewards </a:t>
            </a:r>
            <a:r>
              <a:rPr lang="en-US" sz="3200">
                <a:solidFill>
                  <a:srgbClr val="FEECDB"/>
                </a:solidFill>
                <a:latin typeface="Amasis MT Pro Black" panose="020B0604020202020204" pitchFamily="18" charset="0"/>
              </a:rPr>
              <a:t>Presents</a:t>
            </a:r>
            <a:br>
              <a:rPr lang="en-US">
                <a:solidFill>
                  <a:srgbClr val="FEECDB"/>
                </a:solidFill>
                <a:latin typeface="Amasis MT Pro Black" panose="020B0604020202020204" pitchFamily="18" charset="0"/>
              </a:rPr>
            </a:br>
            <a:r>
              <a:rPr lang="en-US">
                <a:solidFill>
                  <a:srgbClr val="FEECDB"/>
                </a:solidFill>
                <a:latin typeface="Amasis MT Pro Black" panose="020B0604020202020204" pitchFamily="18" charset="0"/>
              </a:rPr>
              <a:t>Building Student Buy-In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789D03-D6AF-46CA-BDAA-9197AEABA240}"/>
              </a:ext>
            </a:extLst>
          </p:cNvPr>
          <p:cNvSpPr/>
          <p:nvPr/>
        </p:nvSpPr>
        <p:spPr>
          <a:xfrm>
            <a:off x="1756611" y="3031958"/>
            <a:ext cx="661736" cy="902368"/>
          </a:xfrm>
          <a:prstGeom prst="rect">
            <a:avLst/>
          </a:prstGeom>
          <a:solidFill>
            <a:srgbClr val="DD6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3276A5-02C3-4803-9FB1-5873C063F1CB}"/>
              </a:ext>
            </a:extLst>
          </p:cNvPr>
          <p:cNvSpPr/>
          <p:nvPr/>
        </p:nvSpPr>
        <p:spPr>
          <a:xfrm>
            <a:off x="1247274" y="5350042"/>
            <a:ext cx="1664368" cy="1018582"/>
          </a:xfrm>
          <a:prstGeom prst="rect">
            <a:avLst/>
          </a:prstGeom>
          <a:solidFill>
            <a:srgbClr val="DD6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036DA79D-5CA8-4DF7-BD9D-A28C8CAAE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" y="3429000"/>
            <a:ext cx="3223498" cy="362559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1CABD65-A1F3-4930-8ECB-EFA1C79F2C2A}"/>
              </a:ext>
            </a:extLst>
          </p:cNvPr>
          <p:cNvSpPr/>
          <p:nvPr/>
        </p:nvSpPr>
        <p:spPr>
          <a:xfrm>
            <a:off x="10547684" y="4339430"/>
            <a:ext cx="1387641" cy="1195096"/>
          </a:xfrm>
          <a:prstGeom prst="rect">
            <a:avLst/>
          </a:prstGeom>
          <a:solidFill>
            <a:srgbClr val="DD6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63981D8E-F66D-4976-A43F-E6E22D35F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661" y="2782595"/>
            <a:ext cx="4486275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468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CAEC7E-D722-4FE2-8AC1-D3F35C6F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3" y="0"/>
            <a:ext cx="1214655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473A3D-748E-44C6-BC99-DB7FA365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5" y="256837"/>
            <a:ext cx="1195525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Student Web Portal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03667-DF7C-489A-AEB9-F65AE243FA49}"/>
              </a:ext>
            </a:extLst>
          </p:cNvPr>
          <p:cNvSpPr txBox="1"/>
          <p:nvPr/>
        </p:nvSpPr>
        <p:spPr>
          <a:xfrm>
            <a:off x="10550728" y="6507480"/>
            <a:ext cx="1524841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i="1"/>
              <a:t>http://wvpbis.org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F01652-B8C6-42E0-AF03-2668A01BA46B}"/>
              </a:ext>
            </a:extLst>
          </p:cNvPr>
          <p:cNvSpPr/>
          <p:nvPr/>
        </p:nvSpPr>
        <p:spPr>
          <a:xfrm>
            <a:off x="9279435" y="5123759"/>
            <a:ext cx="565484" cy="588016"/>
          </a:xfrm>
          <a:prstGeom prst="rect">
            <a:avLst/>
          </a:prstGeom>
          <a:solidFill>
            <a:srgbClr val="A9D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text, person, posing, holding&#10;&#10;Description automatically generated">
            <a:extLst>
              <a:ext uri="{FF2B5EF4-FFF2-40B4-BE49-F238E27FC236}">
                <a16:creationId xmlns:a16="http://schemas.microsoft.com/office/drawing/2014/main" id="{A8FA822D-7BFA-4553-BB47-1D5733441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83" y="0"/>
            <a:ext cx="1612490" cy="1809869"/>
          </a:xfrm>
          <a:prstGeom prst="rect">
            <a:avLst/>
          </a:prstGeom>
        </p:spPr>
      </p:pic>
      <p:pic>
        <p:nvPicPr>
          <p:cNvPr id="14" name="Picture 13" descr="A picture containing text, person, posing, holding&#10;&#10;Description automatically generated">
            <a:extLst>
              <a:ext uri="{FF2B5EF4-FFF2-40B4-BE49-F238E27FC236}">
                <a16:creationId xmlns:a16="http://schemas.microsoft.com/office/drawing/2014/main" id="{92DE395D-3F4C-4F11-99F2-A3D912DC3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5927" y="-32420"/>
            <a:ext cx="1612490" cy="1809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5F3E27-D599-4677-86BD-8D3ECB282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56" y="1777449"/>
            <a:ext cx="2083825" cy="39342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669746-88A4-41C4-8262-486A1DAA0E00}"/>
              </a:ext>
            </a:extLst>
          </p:cNvPr>
          <p:cNvSpPr/>
          <p:nvPr/>
        </p:nvSpPr>
        <p:spPr>
          <a:xfrm>
            <a:off x="1455821" y="3776977"/>
            <a:ext cx="806116" cy="782991"/>
          </a:xfrm>
          <a:prstGeom prst="rect">
            <a:avLst/>
          </a:prstGeom>
          <a:noFill/>
          <a:ln w="57150">
            <a:solidFill>
              <a:srgbClr val="E22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DBF3BE-A76E-4D26-896E-0341313DA9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2214" y="2525292"/>
            <a:ext cx="2863997" cy="2438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F41B0F-8747-496F-A01F-97064B6E50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2139" y="2703100"/>
            <a:ext cx="2857647" cy="20829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C01C42-FEC1-492A-8328-B963861EAD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8309" y="1777449"/>
            <a:ext cx="1926964" cy="393421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A3FE2CC-1355-4723-AB38-06F250064F32}"/>
              </a:ext>
            </a:extLst>
          </p:cNvPr>
          <p:cNvSpPr/>
          <p:nvPr/>
        </p:nvSpPr>
        <p:spPr>
          <a:xfrm>
            <a:off x="11031675" y="3785333"/>
            <a:ext cx="806116" cy="782991"/>
          </a:xfrm>
          <a:prstGeom prst="rect">
            <a:avLst/>
          </a:prstGeom>
          <a:noFill/>
          <a:ln w="57150">
            <a:solidFill>
              <a:srgbClr val="E22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FFBD60F-7A4B-460D-9963-17F4AEA0AC9A}"/>
              </a:ext>
            </a:extLst>
          </p:cNvPr>
          <p:cNvSpPr/>
          <p:nvPr/>
        </p:nvSpPr>
        <p:spPr>
          <a:xfrm>
            <a:off x="2395327" y="3776977"/>
            <a:ext cx="407651" cy="240631"/>
          </a:xfrm>
          <a:prstGeom prst="rightArrow">
            <a:avLst/>
          </a:prstGeom>
          <a:solidFill>
            <a:srgbClr val="E2231A"/>
          </a:solidFill>
          <a:ln>
            <a:solidFill>
              <a:srgbClr val="E22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A3773200-6DE7-4D1B-8255-8DF0E059E620}"/>
              </a:ext>
            </a:extLst>
          </p:cNvPr>
          <p:cNvSpPr/>
          <p:nvPr/>
        </p:nvSpPr>
        <p:spPr>
          <a:xfrm>
            <a:off x="5840484" y="3744553"/>
            <a:ext cx="407651" cy="240631"/>
          </a:xfrm>
          <a:prstGeom prst="rightArrow">
            <a:avLst/>
          </a:prstGeom>
          <a:solidFill>
            <a:srgbClr val="E2231A"/>
          </a:solidFill>
          <a:ln>
            <a:solidFill>
              <a:srgbClr val="E22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FEB897CF-1F22-4663-996B-C73FB798B4AE}"/>
              </a:ext>
            </a:extLst>
          </p:cNvPr>
          <p:cNvSpPr/>
          <p:nvPr/>
        </p:nvSpPr>
        <p:spPr>
          <a:xfrm>
            <a:off x="9470008" y="3740537"/>
            <a:ext cx="407651" cy="240631"/>
          </a:xfrm>
          <a:prstGeom prst="rightArrow">
            <a:avLst/>
          </a:prstGeom>
          <a:solidFill>
            <a:srgbClr val="E2231A"/>
          </a:solidFill>
          <a:ln>
            <a:solidFill>
              <a:srgbClr val="E22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3552C71-D38E-4BBF-AD26-AC681D32AB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1685" y="5734050"/>
            <a:ext cx="3259472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94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7EFC06-A302-429A-BA22-E9737D1C7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857"/>
            <a:ext cx="12190476" cy="685714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E609508-152B-46D6-9EF4-CBA8A9E7EDE9}"/>
              </a:ext>
            </a:extLst>
          </p:cNvPr>
          <p:cNvSpPr txBox="1">
            <a:spLocks/>
          </p:cNvSpPr>
          <p:nvPr/>
        </p:nvSpPr>
        <p:spPr>
          <a:xfrm>
            <a:off x="1078832" y="11110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B366C"/>
                </a:solidFill>
                <a:latin typeface="Amasis MT Pro Black" panose="02040A040500050203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EECDB"/>
                </a:solidFill>
              </a:rPr>
              <a:t>Wrap-Up and Resources</a:t>
            </a:r>
          </a:p>
        </p:txBody>
      </p:sp>
      <p:pic>
        <p:nvPicPr>
          <p:cNvPr id="9" name="Picture 8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2834D26F-AD6D-4AC5-A089-0485BF221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413" y="1825611"/>
            <a:ext cx="4293181" cy="48287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2F898D-1EAE-45EF-A965-2F6C771D47EF}"/>
              </a:ext>
            </a:extLst>
          </p:cNvPr>
          <p:cNvSpPr/>
          <p:nvPr/>
        </p:nvSpPr>
        <p:spPr>
          <a:xfrm>
            <a:off x="1528011" y="3043989"/>
            <a:ext cx="1070810" cy="1010653"/>
          </a:xfrm>
          <a:prstGeom prst="rect">
            <a:avLst/>
          </a:prstGeom>
          <a:solidFill>
            <a:srgbClr val="DD6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23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>
            <a:hlinkClick r:id="" action="ppaction://noaction"/>
          </p:cNvPr>
          <p:cNvSpPr txBox="1"/>
          <p:nvPr/>
        </p:nvSpPr>
        <p:spPr>
          <a:xfrm>
            <a:off x="1585267" y="488593"/>
            <a:ext cx="4402400" cy="106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667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Include students on </a:t>
            </a:r>
          </a:p>
          <a:p>
            <a:pPr defTabSz="1219170">
              <a:buClr>
                <a:srgbClr val="000000"/>
              </a:buClr>
            </a:pPr>
            <a:r>
              <a:rPr lang="en" sz="2667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your PBIS Team</a:t>
            </a:r>
            <a:endParaRPr sz="2667" b="1" ker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3">
            <a:hlinkClick r:id="" action="ppaction://noaction"/>
          </p:cNvPr>
          <p:cNvSpPr txBox="1"/>
          <p:nvPr/>
        </p:nvSpPr>
        <p:spPr>
          <a:xfrm>
            <a:off x="7355145" y="693777"/>
            <a:ext cx="31188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</a:pPr>
            <a:r>
              <a:rPr lang="en-US" sz="2667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Student Mentors</a:t>
            </a:r>
            <a:endParaRPr sz="2667" b="1" ker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3">
            <a:hlinkClick r:id="" action="ppaction://noaction"/>
          </p:cNvPr>
          <p:cNvSpPr txBox="1"/>
          <p:nvPr/>
        </p:nvSpPr>
        <p:spPr>
          <a:xfrm>
            <a:off x="1585267" y="2848270"/>
            <a:ext cx="2428607" cy="106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667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Survey </a:t>
            </a:r>
            <a:r>
              <a:rPr lang="en-US" sz="2667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" sz="2667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our students </a:t>
            </a:r>
            <a:endParaRPr sz="2667" b="1" ker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13">
            <a:hlinkClick r:id="" action="ppaction://noaction"/>
          </p:cNvPr>
          <p:cNvSpPr txBox="1"/>
          <p:nvPr/>
        </p:nvSpPr>
        <p:spPr>
          <a:xfrm>
            <a:off x="8168745" y="2848270"/>
            <a:ext cx="2305200" cy="106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</a:pPr>
            <a:r>
              <a:rPr lang="en-US" sz="2667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Student </a:t>
            </a:r>
          </a:p>
          <a:p>
            <a:pPr algn="r" defTabSz="1219170">
              <a:buClr>
                <a:srgbClr val="000000"/>
              </a:buClr>
            </a:pPr>
            <a:r>
              <a:rPr lang="en-US" sz="2667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Delivery </a:t>
            </a:r>
            <a:endParaRPr sz="2667" b="1" ker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13">
            <a:hlinkClick r:id="" action="ppaction://noaction"/>
          </p:cNvPr>
          <p:cNvSpPr txBox="1"/>
          <p:nvPr/>
        </p:nvSpPr>
        <p:spPr>
          <a:xfrm>
            <a:off x="1585267" y="5473361"/>
            <a:ext cx="31188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667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Student Cashiers</a:t>
            </a:r>
            <a:endParaRPr sz="2667" b="1" ker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3">
            <a:hlinkClick r:id="" action="ppaction://noaction"/>
          </p:cNvPr>
          <p:cNvSpPr txBox="1"/>
          <p:nvPr/>
        </p:nvSpPr>
        <p:spPr>
          <a:xfrm>
            <a:off x="7355145" y="5473361"/>
            <a:ext cx="31188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2667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Student Trainers</a:t>
            </a:r>
            <a:endParaRPr sz="2667" b="1" ker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1CDE5EE-2244-4396-BE3A-0A4E744C5A06}"/>
              </a:ext>
            </a:extLst>
          </p:cNvPr>
          <p:cNvGrpSpPr/>
          <p:nvPr/>
        </p:nvGrpSpPr>
        <p:grpSpPr>
          <a:xfrm>
            <a:off x="289368" y="412451"/>
            <a:ext cx="1219200" cy="1219200"/>
            <a:chOff x="217026" y="347886"/>
            <a:chExt cx="914400" cy="91440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0BDAAB4-CBF7-44E5-AA77-E099B4DAC4E1}"/>
                </a:ext>
              </a:extLst>
            </p:cNvPr>
            <p:cNvSpPr/>
            <p:nvPr/>
          </p:nvSpPr>
          <p:spPr>
            <a:xfrm>
              <a:off x="217026" y="347886"/>
              <a:ext cx="914400" cy="914400"/>
            </a:xfrm>
            <a:prstGeom prst="ellipse">
              <a:avLst/>
            </a:prstGeom>
            <a:solidFill>
              <a:srgbClr val="90C846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2B59ED0-020A-4A58-B12E-B93BC08E7B45}"/>
                </a:ext>
              </a:extLst>
            </p:cNvPr>
            <p:cNvGrpSpPr/>
            <p:nvPr/>
          </p:nvGrpSpPr>
          <p:grpSpPr>
            <a:xfrm>
              <a:off x="248341" y="476500"/>
              <a:ext cx="851771" cy="607318"/>
              <a:chOff x="3638511" y="2037377"/>
              <a:chExt cx="1390689" cy="991572"/>
            </a:xfrm>
          </p:grpSpPr>
          <p:pic>
            <p:nvPicPr>
              <p:cNvPr id="33" name="Graphic 32" descr="Office worker male with solid fill">
                <a:extLst>
                  <a:ext uri="{FF2B5EF4-FFF2-40B4-BE49-F238E27FC236}">
                    <a16:creationId xmlns:a16="http://schemas.microsoft.com/office/drawing/2014/main" id="{D9376A06-1159-4D2D-8D59-92C1BD07AC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114800" y="2037377"/>
                <a:ext cx="914400" cy="914399"/>
              </a:xfrm>
              <a:prstGeom prst="rect">
                <a:avLst/>
              </a:prstGeom>
            </p:spPr>
          </p:pic>
          <p:pic>
            <p:nvPicPr>
              <p:cNvPr id="34" name="Graphic 33" descr="Office worker female with solid fill">
                <a:extLst>
                  <a:ext uri="{FF2B5EF4-FFF2-40B4-BE49-F238E27FC236}">
                    <a16:creationId xmlns:a16="http://schemas.microsoft.com/office/drawing/2014/main" id="{40F16F00-F47E-4BA6-8455-0D0B8E85C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638511" y="2114549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A2AD3B2-2768-43AE-B619-95E5D74A90EF}"/>
              </a:ext>
            </a:extLst>
          </p:cNvPr>
          <p:cNvGrpSpPr/>
          <p:nvPr/>
        </p:nvGrpSpPr>
        <p:grpSpPr>
          <a:xfrm>
            <a:off x="289368" y="2772128"/>
            <a:ext cx="1219200" cy="1219200"/>
            <a:chOff x="217026" y="2109221"/>
            <a:chExt cx="914400" cy="9144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FE394E0-9462-414A-BB1E-41C394129687}"/>
                </a:ext>
              </a:extLst>
            </p:cNvPr>
            <p:cNvSpPr/>
            <p:nvPr/>
          </p:nvSpPr>
          <p:spPr>
            <a:xfrm>
              <a:off x="217026" y="2109221"/>
              <a:ext cx="914400" cy="914400"/>
            </a:xfrm>
            <a:prstGeom prst="ellipse">
              <a:avLst/>
            </a:prstGeom>
            <a:solidFill>
              <a:srgbClr val="F15A28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E43AAD-9361-4954-8640-362279C6E540}"/>
                </a:ext>
              </a:extLst>
            </p:cNvPr>
            <p:cNvGrpSpPr/>
            <p:nvPr/>
          </p:nvGrpSpPr>
          <p:grpSpPr>
            <a:xfrm>
              <a:off x="352824" y="2234565"/>
              <a:ext cx="674369" cy="674369"/>
              <a:chOff x="440049" y="1456427"/>
              <a:chExt cx="914400" cy="914400"/>
            </a:xfrm>
          </p:grpSpPr>
          <p:pic>
            <p:nvPicPr>
              <p:cNvPr id="20" name="Graphic 19" descr="Head with gears with solid fill">
                <a:extLst>
                  <a:ext uri="{FF2B5EF4-FFF2-40B4-BE49-F238E27FC236}">
                    <a16:creationId xmlns:a16="http://schemas.microsoft.com/office/drawing/2014/main" id="{8386DC90-94AB-45A1-8E76-B174F8CC84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40049" y="1456427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4BC4CC6-3881-4A23-B82D-936C96BB08C4}"/>
                  </a:ext>
                </a:extLst>
              </p:cNvPr>
              <p:cNvGrpSpPr/>
              <p:nvPr/>
            </p:nvGrpSpPr>
            <p:grpSpPr>
              <a:xfrm>
                <a:off x="612047" y="1547371"/>
                <a:ext cx="487953" cy="487953"/>
                <a:chOff x="2517280" y="1346003"/>
                <a:chExt cx="557465" cy="557465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8AE047F0-90AD-44A3-A796-6FDFADB525BA}"/>
                    </a:ext>
                  </a:extLst>
                </p:cNvPr>
                <p:cNvSpPr/>
                <p:nvPr/>
              </p:nvSpPr>
              <p:spPr>
                <a:xfrm>
                  <a:off x="2517280" y="1346003"/>
                  <a:ext cx="557465" cy="55746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pic>
              <p:nvPicPr>
                <p:cNvPr id="15" name="Graphic 14" descr="Shopping cart outline">
                  <a:extLst>
                    <a:ext uri="{FF2B5EF4-FFF2-40B4-BE49-F238E27FC236}">
                      <a16:creationId xmlns:a16="http://schemas.microsoft.com/office/drawing/2014/main" id="{3CE308A0-1014-45E3-9916-68E4E4EBEE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58959" y="1405623"/>
                  <a:ext cx="457200" cy="4572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9472ABC-C8E7-4DA6-8469-66D960A4B91B}"/>
              </a:ext>
            </a:extLst>
          </p:cNvPr>
          <p:cNvGrpSpPr/>
          <p:nvPr/>
        </p:nvGrpSpPr>
        <p:grpSpPr>
          <a:xfrm>
            <a:off x="289368" y="5192035"/>
            <a:ext cx="1219200" cy="1219200"/>
            <a:chOff x="217026" y="3837145"/>
            <a:chExt cx="914400" cy="9144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57D4281-A7DF-4807-A32F-B57D8AE36DD1}"/>
                </a:ext>
              </a:extLst>
            </p:cNvPr>
            <p:cNvSpPr/>
            <p:nvPr/>
          </p:nvSpPr>
          <p:spPr>
            <a:xfrm>
              <a:off x="217026" y="3837145"/>
              <a:ext cx="914400" cy="914400"/>
            </a:xfrm>
            <a:prstGeom prst="ellipse">
              <a:avLst/>
            </a:prstGeom>
            <a:solidFill>
              <a:srgbClr val="22A38F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pic>
          <p:nvPicPr>
            <p:cNvPr id="23" name="Graphic 22" descr="Register with solid fill">
              <a:extLst>
                <a:ext uri="{FF2B5EF4-FFF2-40B4-BE49-F238E27FC236}">
                  <a16:creationId xmlns:a16="http://schemas.microsoft.com/office/drawing/2014/main" id="{1E6DD13F-26EE-4C6B-8974-649B5AC07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824" y="3972943"/>
              <a:ext cx="642804" cy="642804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56E8379-2534-4E50-9020-02CD8CFB8EBD}"/>
              </a:ext>
            </a:extLst>
          </p:cNvPr>
          <p:cNvGrpSpPr/>
          <p:nvPr/>
        </p:nvGrpSpPr>
        <p:grpSpPr>
          <a:xfrm>
            <a:off x="10615317" y="5192035"/>
            <a:ext cx="1287316" cy="1219200"/>
            <a:chOff x="7961487" y="3845085"/>
            <a:chExt cx="965487" cy="9144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0151310-945C-425F-B5EF-98AE68436550}"/>
                </a:ext>
              </a:extLst>
            </p:cNvPr>
            <p:cNvSpPr/>
            <p:nvPr/>
          </p:nvSpPr>
          <p:spPr>
            <a:xfrm>
              <a:off x="7961487" y="3845085"/>
              <a:ext cx="914400" cy="914400"/>
            </a:xfrm>
            <a:prstGeom prst="ellipse">
              <a:avLst/>
            </a:prstGeom>
            <a:solidFill>
              <a:srgbClr val="F7931E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59E800-E7BD-4DE9-8B4C-5355E9130FCE}"/>
                </a:ext>
              </a:extLst>
            </p:cNvPr>
            <p:cNvGrpSpPr/>
            <p:nvPr/>
          </p:nvGrpSpPr>
          <p:grpSpPr>
            <a:xfrm>
              <a:off x="8098355" y="4063854"/>
              <a:ext cx="828619" cy="508146"/>
              <a:chOff x="7785899" y="3814152"/>
              <a:chExt cx="1284059" cy="787441"/>
            </a:xfrm>
          </p:grpSpPr>
          <p:pic>
            <p:nvPicPr>
              <p:cNvPr id="28" name="Graphic 27" descr="Little Girl With Balloon with solid fill">
                <a:extLst>
                  <a:ext uri="{FF2B5EF4-FFF2-40B4-BE49-F238E27FC236}">
                    <a16:creationId xmlns:a16="http://schemas.microsoft.com/office/drawing/2014/main" id="{48BDC7F1-E35A-4C75-9EB3-B1D70C3348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 t="34563" r="28056"/>
              <a:stretch/>
            </p:blipFill>
            <p:spPr>
              <a:xfrm flipH="1">
                <a:off x="8229561" y="3837206"/>
                <a:ext cx="840397" cy="764387"/>
              </a:xfrm>
              <a:prstGeom prst="rect">
                <a:avLst/>
              </a:prstGeom>
            </p:spPr>
          </p:pic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716EA488-C389-4AFA-A466-B75B45F8B748}"/>
                  </a:ext>
                </a:extLst>
              </p:cNvPr>
              <p:cNvSpPr/>
              <p:nvPr/>
            </p:nvSpPr>
            <p:spPr>
              <a:xfrm>
                <a:off x="7785902" y="3814152"/>
                <a:ext cx="560124" cy="381188"/>
              </a:xfrm>
              <a:prstGeom prst="roundRect">
                <a:avLst/>
              </a:prstGeom>
              <a:solidFill>
                <a:srgbClr val="F7931E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77A70D2-FC8D-456A-8706-58F928956585}"/>
              </a:ext>
            </a:extLst>
          </p:cNvPr>
          <p:cNvGrpSpPr/>
          <p:nvPr/>
        </p:nvGrpSpPr>
        <p:grpSpPr>
          <a:xfrm>
            <a:off x="10615316" y="2772128"/>
            <a:ext cx="1219200" cy="1219200"/>
            <a:chOff x="7961487" y="2117161"/>
            <a:chExt cx="914400" cy="9144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B2EF42D-C04E-4C79-872B-2FA5DD8C0E7B}"/>
                </a:ext>
              </a:extLst>
            </p:cNvPr>
            <p:cNvSpPr/>
            <p:nvPr/>
          </p:nvSpPr>
          <p:spPr>
            <a:xfrm>
              <a:off x="7961487" y="2117161"/>
              <a:ext cx="914400" cy="914400"/>
            </a:xfrm>
            <a:prstGeom prst="ellipse">
              <a:avLst/>
            </a:prstGeom>
            <a:solidFill>
              <a:srgbClr val="24A9E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pic>
          <p:nvPicPr>
            <p:cNvPr id="38" name="Graphic 37" descr="Box trolley with solid fill">
              <a:extLst>
                <a:ext uri="{FF2B5EF4-FFF2-40B4-BE49-F238E27FC236}">
                  <a16:creationId xmlns:a16="http://schemas.microsoft.com/office/drawing/2014/main" id="{F3F5B17C-272A-4103-A77A-6B860BE6A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019175" y="2170509"/>
              <a:ext cx="772001" cy="772001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2E49111-1AAF-4F1F-95D8-AF802C77574B}"/>
              </a:ext>
            </a:extLst>
          </p:cNvPr>
          <p:cNvGrpSpPr/>
          <p:nvPr/>
        </p:nvGrpSpPr>
        <p:grpSpPr>
          <a:xfrm>
            <a:off x="10615316" y="412451"/>
            <a:ext cx="1219200" cy="1219200"/>
            <a:chOff x="7961487" y="355826"/>
            <a:chExt cx="914400" cy="9144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05D72CB-01A3-4B4F-8BE1-4DB01F3B0CAC}"/>
                </a:ext>
              </a:extLst>
            </p:cNvPr>
            <p:cNvSpPr/>
            <p:nvPr/>
          </p:nvSpPr>
          <p:spPr>
            <a:xfrm>
              <a:off x="7961487" y="355826"/>
              <a:ext cx="914400" cy="914400"/>
            </a:xfrm>
            <a:prstGeom prst="ellipse">
              <a:avLst/>
            </a:prstGeom>
            <a:solidFill>
              <a:srgbClr val="BF1E2C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5C70D50-9936-40F5-BD0E-753819654CFD}"/>
                </a:ext>
              </a:extLst>
            </p:cNvPr>
            <p:cNvGrpSpPr/>
            <p:nvPr/>
          </p:nvGrpSpPr>
          <p:grpSpPr>
            <a:xfrm>
              <a:off x="8012774" y="490367"/>
              <a:ext cx="738963" cy="551063"/>
              <a:chOff x="7290603" y="88240"/>
              <a:chExt cx="766211" cy="571382"/>
            </a:xfrm>
          </p:grpSpPr>
          <p:pic>
            <p:nvPicPr>
              <p:cNvPr id="44" name="Graphic 43" descr="School girl outline">
                <a:extLst>
                  <a:ext uri="{FF2B5EF4-FFF2-40B4-BE49-F238E27FC236}">
                    <a16:creationId xmlns:a16="http://schemas.microsoft.com/office/drawing/2014/main" id="{E540823C-BBD7-457D-89C6-D82B3EB42B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7290603" y="88240"/>
                <a:ext cx="571382" cy="571382"/>
              </a:xfrm>
              <a:prstGeom prst="rect">
                <a:avLst/>
              </a:prstGeom>
            </p:spPr>
          </p:pic>
          <p:sp>
            <p:nvSpPr>
              <p:cNvPr id="62" name="Speech Bubble: Rectangle with Corners Rounded 61">
                <a:extLst>
                  <a:ext uri="{FF2B5EF4-FFF2-40B4-BE49-F238E27FC236}">
                    <a16:creationId xmlns:a16="http://schemas.microsoft.com/office/drawing/2014/main" id="{85E3CF0C-B88D-476A-94C2-9C0077756C3A}"/>
                  </a:ext>
                </a:extLst>
              </p:cNvPr>
              <p:cNvSpPr/>
              <p:nvPr/>
            </p:nvSpPr>
            <p:spPr>
              <a:xfrm>
                <a:off x="7710878" y="373931"/>
                <a:ext cx="345936" cy="230578"/>
              </a:xfrm>
              <a:prstGeom prst="wedgeRoundRectCallout">
                <a:avLst>
                  <a:gd name="adj1" fmla="val -69864"/>
                  <a:gd name="adj2" fmla="val -45488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BF1E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F3AB890-2E25-471D-A013-C94CDE8C3015}"/>
              </a:ext>
            </a:extLst>
          </p:cNvPr>
          <p:cNvGrpSpPr/>
          <p:nvPr/>
        </p:nvGrpSpPr>
        <p:grpSpPr>
          <a:xfrm>
            <a:off x="4208300" y="1650717"/>
            <a:ext cx="3923721" cy="3923721"/>
            <a:chOff x="3040928" y="972965"/>
            <a:chExt cx="3111860" cy="311186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BEC0CCD-3584-4B71-AE26-7C3EFAC7E852}"/>
                </a:ext>
              </a:extLst>
            </p:cNvPr>
            <p:cNvGrpSpPr/>
            <p:nvPr/>
          </p:nvGrpSpPr>
          <p:grpSpPr>
            <a:xfrm>
              <a:off x="3040928" y="972965"/>
              <a:ext cx="3111860" cy="3111860"/>
              <a:chOff x="2692998" y="488138"/>
              <a:chExt cx="3819019" cy="3819019"/>
            </a:xfrm>
          </p:grpSpPr>
          <p:pic>
            <p:nvPicPr>
              <p:cNvPr id="56" name="Google Shape;56;p13"/>
              <p:cNvPicPr preferRelativeResize="0"/>
              <p:nvPr/>
            </p:nvPicPr>
            <p:blipFill>
              <a:blip r:embed="rId20">
                <a:alphaModFix/>
              </a:blip>
              <a:stretch>
                <a:fillRect/>
              </a:stretch>
            </p:blipFill>
            <p:spPr>
              <a:xfrm>
                <a:off x="2692998" y="488138"/>
                <a:ext cx="3819019" cy="381901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60" name="Google Shape;60;p13"/>
              <p:cNvPicPr preferRelativeResize="0"/>
              <p:nvPr/>
            </p:nvPicPr>
            <p:blipFill>
              <a:blip r:embed="rId21">
                <a:alphaModFix/>
              </a:blip>
              <a:stretch>
                <a:fillRect/>
              </a:stretch>
            </p:blipFill>
            <p:spPr>
              <a:xfrm rot="19336831">
                <a:off x="3286783" y="2069155"/>
                <a:ext cx="1165577" cy="10897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7" name="Picture 76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15AE9309-FD72-48C0-BD44-552A714A0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l="32927"/>
            <a:stretch/>
          </p:blipFill>
          <p:spPr>
            <a:xfrm>
              <a:off x="3562150" y="1463141"/>
              <a:ext cx="1034708" cy="4921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C5B72A6-5F59-4F65-8B7C-02F9D3341FD6}"/>
              </a:ext>
            </a:extLst>
          </p:cNvPr>
          <p:cNvSpPr txBox="1"/>
          <p:nvPr/>
        </p:nvSpPr>
        <p:spPr>
          <a:xfrm>
            <a:off x="308165" y="3591483"/>
            <a:ext cx="1830697" cy="2903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600" ker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*Consider adding student representatives on your PBIS Team.</a:t>
            </a:r>
          </a:p>
          <a:p>
            <a:pPr defTabSz="1219170">
              <a:buClr>
                <a:srgbClr val="000000"/>
              </a:buClr>
            </a:pPr>
            <a:endParaRPr lang="en-US" sz="667" kern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*Create a committee of students to act as an advisory council for the PBIS Team.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B08515-DBC2-4BD0-99D7-0C8CD8CD3755}"/>
              </a:ext>
            </a:extLst>
          </p:cNvPr>
          <p:cNvGrpSpPr/>
          <p:nvPr/>
        </p:nvGrpSpPr>
        <p:grpSpPr>
          <a:xfrm>
            <a:off x="0" y="-5558"/>
            <a:ext cx="12192000" cy="1834423"/>
            <a:chOff x="0" y="-4169"/>
            <a:chExt cx="9144000" cy="137581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BF472DC-B54A-4A5B-B6F7-40098D1B0F85}"/>
                </a:ext>
              </a:extLst>
            </p:cNvPr>
            <p:cNvSpPr/>
            <p:nvPr/>
          </p:nvSpPr>
          <p:spPr>
            <a:xfrm>
              <a:off x="0" y="-4169"/>
              <a:ext cx="9144000" cy="1375817"/>
            </a:xfrm>
            <a:prstGeom prst="rect">
              <a:avLst/>
            </a:prstGeom>
            <a:solidFill>
              <a:srgbClr val="365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B3010CB-07BA-4DFB-B2E3-A03621B71B3F}"/>
                </a:ext>
              </a:extLst>
            </p:cNvPr>
            <p:cNvGrpSpPr/>
            <p:nvPr/>
          </p:nvGrpSpPr>
          <p:grpSpPr>
            <a:xfrm>
              <a:off x="364503" y="129948"/>
              <a:ext cx="8392692" cy="615475"/>
              <a:chOff x="193747" y="152250"/>
              <a:chExt cx="8392692" cy="615475"/>
            </a:xfrm>
          </p:grpSpPr>
          <p:sp>
            <p:nvSpPr>
              <p:cNvPr id="4" name="Google Shape;71;p13">
                <a:hlinkClick r:id="" action="ppaction://noaction"/>
                <a:extLst>
                  <a:ext uri="{FF2B5EF4-FFF2-40B4-BE49-F238E27FC236}">
                    <a16:creationId xmlns:a16="http://schemas.microsoft.com/office/drawing/2014/main" id="{FFAC1B1B-E417-4E54-AD90-836B7B985F6A}"/>
                  </a:ext>
                </a:extLst>
              </p:cNvPr>
              <p:cNvSpPr txBox="1"/>
              <p:nvPr/>
            </p:nvSpPr>
            <p:spPr>
              <a:xfrm>
                <a:off x="193747" y="152250"/>
                <a:ext cx="4679781" cy="615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3733" b="1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oboto"/>
                    <a:ea typeface="Roboto"/>
                    <a:cs typeface="Roboto"/>
                    <a:sym typeface="Roboto"/>
                  </a:rPr>
                  <a:t>Incorporating Students into</a:t>
                </a:r>
                <a:endParaRPr sz="3733" b="1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D84156E-50AC-4249-97B7-7809C955D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8400" y="260121"/>
                <a:ext cx="3818039" cy="408530"/>
              </a:xfrm>
              <a:prstGeom prst="rect">
                <a:avLst/>
              </a:prstGeom>
            </p:spPr>
          </p:pic>
        </p:grpSp>
      </p:grpSp>
      <p:sp>
        <p:nvSpPr>
          <p:cNvPr id="20" name="Google Shape;63;p13">
            <a:hlinkClick r:id="" action="ppaction://noaction"/>
            <a:extLst>
              <a:ext uri="{FF2B5EF4-FFF2-40B4-BE49-F238E27FC236}">
                <a16:creationId xmlns:a16="http://schemas.microsoft.com/office/drawing/2014/main" id="{666A1968-2D0B-46FC-903A-BCFBF6189B53}"/>
              </a:ext>
            </a:extLst>
          </p:cNvPr>
          <p:cNvSpPr txBox="1"/>
          <p:nvPr/>
        </p:nvSpPr>
        <p:spPr>
          <a:xfrm>
            <a:off x="2451071" y="2318077"/>
            <a:ext cx="1838252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/>
                <a:sym typeface="Roboto"/>
              </a:rPr>
              <a:t>Student</a:t>
            </a:r>
          </a:p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/>
                <a:sym typeface="Roboto"/>
              </a:rPr>
              <a:t>Mentors</a:t>
            </a:r>
            <a:endParaRPr sz="2400" b="1" kern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"/>
              <a:sym typeface="Roboto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29D471-D5CA-4C45-9C7A-C835490228E4}"/>
              </a:ext>
            </a:extLst>
          </p:cNvPr>
          <p:cNvSpPr txBox="1"/>
          <p:nvPr/>
        </p:nvSpPr>
        <p:spPr>
          <a:xfrm>
            <a:off x="2383587" y="3591483"/>
            <a:ext cx="1945960" cy="2657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600" kern="0">
                <a:solidFill>
                  <a:srgbClr val="BF1E2C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*Have teachers nominate students to serve as CICO mentor buddies.</a:t>
            </a:r>
          </a:p>
          <a:p>
            <a:pPr defTabSz="1219170">
              <a:buClr>
                <a:srgbClr val="000000"/>
              </a:buClr>
            </a:pPr>
            <a:endParaRPr lang="en-US" sz="667" kern="0">
              <a:solidFill>
                <a:srgbClr val="BF1E2C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>
                <a:solidFill>
                  <a:srgbClr val="BF1E2C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*Utilize your students in upper  grade levels to serve as mentors to students in lower grade levels.</a:t>
            </a:r>
          </a:p>
        </p:txBody>
      </p:sp>
      <p:sp>
        <p:nvSpPr>
          <p:cNvPr id="34" name="Google Shape;63;p13">
            <a:hlinkClick r:id="" action="ppaction://noaction"/>
            <a:extLst>
              <a:ext uri="{FF2B5EF4-FFF2-40B4-BE49-F238E27FC236}">
                <a16:creationId xmlns:a16="http://schemas.microsoft.com/office/drawing/2014/main" id="{C7F49BC9-AB13-4C9C-93FC-0F15D2747F1E}"/>
              </a:ext>
            </a:extLst>
          </p:cNvPr>
          <p:cNvSpPr txBox="1"/>
          <p:nvPr/>
        </p:nvSpPr>
        <p:spPr>
          <a:xfrm>
            <a:off x="4445113" y="2318077"/>
            <a:ext cx="1838252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/>
                <a:sym typeface="Roboto"/>
              </a:rPr>
              <a:t>Survey your</a:t>
            </a:r>
          </a:p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/>
                <a:sym typeface="Roboto"/>
              </a:rPr>
              <a:t>Students</a:t>
            </a:r>
            <a:endParaRPr sz="2400" b="1" kern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"/>
              <a:sym typeface="Roboto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5273BE5-B7A0-4846-9105-19EBC4383FA7}"/>
              </a:ext>
            </a:extLst>
          </p:cNvPr>
          <p:cNvSpPr txBox="1"/>
          <p:nvPr/>
        </p:nvSpPr>
        <p:spPr>
          <a:xfrm>
            <a:off x="4516367" y="3591483"/>
            <a:ext cx="1920883" cy="3006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600" kern="0">
                <a:solidFill>
                  <a:srgbClr val="F15A28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*Put a suggestion box in the front office. </a:t>
            </a:r>
          </a:p>
          <a:p>
            <a:pPr defTabSz="1219170">
              <a:buClr>
                <a:srgbClr val="000000"/>
              </a:buClr>
            </a:pPr>
            <a:endParaRPr lang="en-US" sz="667" kern="0">
              <a:solidFill>
                <a:srgbClr val="F15A28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>
                <a:solidFill>
                  <a:srgbClr val="F15A28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*Provide a time and have the school complete an inventory.</a:t>
            </a:r>
          </a:p>
          <a:p>
            <a:pPr defTabSz="1219170">
              <a:buClr>
                <a:srgbClr val="000000"/>
              </a:buClr>
            </a:pPr>
            <a:endParaRPr lang="en-US" sz="667" kern="0">
              <a:solidFill>
                <a:srgbClr val="F15A28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>
                <a:solidFill>
                  <a:srgbClr val="F15A28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*Have students complete student surveys.</a:t>
            </a:r>
          </a:p>
          <a:p>
            <a:pPr defTabSz="1219170">
              <a:buClr>
                <a:srgbClr val="000000"/>
              </a:buClr>
            </a:pPr>
            <a:endParaRPr lang="en-US" sz="1600" kern="0">
              <a:solidFill>
                <a:srgbClr val="F15A28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39" name="Google Shape;63;p13">
            <a:hlinkClick r:id="" action="ppaction://noaction"/>
            <a:extLst>
              <a:ext uri="{FF2B5EF4-FFF2-40B4-BE49-F238E27FC236}">
                <a16:creationId xmlns:a16="http://schemas.microsoft.com/office/drawing/2014/main" id="{1CF08256-96F0-48D4-AD90-CFB3D281052F}"/>
              </a:ext>
            </a:extLst>
          </p:cNvPr>
          <p:cNvSpPr txBox="1"/>
          <p:nvPr/>
        </p:nvSpPr>
        <p:spPr>
          <a:xfrm>
            <a:off x="6377873" y="2318077"/>
            <a:ext cx="1838252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/>
                <a:sym typeface="Roboto"/>
              </a:rPr>
              <a:t>Student Delivery</a:t>
            </a:r>
            <a:endParaRPr sz="2400" b="1" kern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"/>
              <a:sym typeface="Roboto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E841DA-41BE-4255-8AF9-4B0DD722A93B}"/>
              </a:ext>
            </a:extLst>
          </p:cNvPr>
          <p:cNvSpPr txBox="1"/>
          <p:nvPr/>
        </p:nvSpPr>
        <p:spPr>
          <a:xfrm>
            <a:off x="6579827" y="3591483"/>
            <a:ext cx="16362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600" kern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*Select a representative from each homeroom or grade level to pick up the item list for their class.</a:t>
            </a:r>
            <a:endParaRPr lang="en-US" sz="1600" kern="0">
              <a:solidFill>
                <a:srgbClr val="00B0F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63;p13">
            <a:hlinkClick r:id="" action="ppaction://noaction"/>
            <a:extLst>
              <a:ext uri="{FF2B5EF4-FFF2-40B4-BE49-F238E27FC236}">
                <a16:creationId xmlns:a16="http://schemas.microsoft.com/office/drawing/2014/main" id="{9A9DC9A8-4188-49E4-A210-B8F99817E438}"/>
              </a:ext>
            </a:extLst>
          </p:cNvPr>
          <p:cNvSpPr txBox="1"/>
          <p:nvPr/>
        </p:nvSpPr>
        <p:spPr>
          <a:xfrm>
            <a:off x="8307243" y="2318077"/>
            <a:ext cx="1838252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/>
                <a:sym typeface="Roboto"/>
              </a:rPr>
              <a:t>Student Cashiers</a:t>
            </a:r>
            <a:endParaRPr sz="2400" b="1" kern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"/>
              <a:sym typeface="Roboto"/>
            </a:endParaRPr>
          </a:p>
        </p:txBody>
      </p:sp>
      <p:sp>
        <p:nvSpPr>
          <p:cNvPr id="45" name="Google Shape;63;p13">
            <a:hlinkClick r:id="" action="ppaction://noaction"/>
            <a:extLst>
              <a:ext uri="{FF2B5EF4-FFF2-40B4-BE49-F238E27FC236}">
                <a16:creationId xmlns:a16="http://schemas.microsoft.com/office/drawing/2014/main" id="{681C6E3D-56F2-4043-86F3-9F47D4AF5E8A}"/>
              </a:ext>
            </a:extLst>
          </p:cNvPr>
          <p:cNvSpPr txBox="1"/>
          <p:nvPr/>
        </p:nvSpPr>
        <p:spPr>
          <a:xfrm>
            <a:off x="10254914" y="2318077"/>
            <a:ext cx="1838252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/>
                <a:sym typeface="Roboto"/>
              </a:rPr>
              <a:t>Student Trainers</a:t>
            </a:r>
            <a:endParaRPr sz="2400" b="1" kern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"/>
              <a:sym typeface="Roboto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241C9D-7580-4592-9B20-EDED3284A851}"/>
              </a:ext>
            </a:extLst>
          </p:cNvPr>
          <p:cNvSpPr txBox="1"/>
          <p:nvPr/>
        </p:nvSpPr>
        <p:spPr>
          <a:xfrm>
            <a:off x="8411142" y="3591483"/>
            <a:ext cx="1838252" cy="2903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600" kern="0">
                <a:solidFill>
                  <a:srgbClr val="22A38F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*Allow a student to run the cash register for the school store.</a:t>
            </a:r>
            <a:br>
              <a:rPr lang="en-US" sz="1600" kern="0">
                <a:solidFill>
                  <a:srgbClr val="22A38F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</a:br>
            <a:endParaRPr lang="en-US" sz="667" kern="0">
              <a:solidFill>
                <a:srgbClr val="22A38F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>
                <a:solidFill>
                  <a:srgbClr val="22A38F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*Student can pay to be the cashier, or the teacher can make this a reward for a “star” student.</a:t>
            </a:r>
          </a:p>
          <a:p>
            <a:pPr defTabSz="1219170">
              <a:buClr>
                <a:srgbClr val="000000"/>
              </a:buClr>
            </a:pPr>
            <a:endParaRPr lang="en-US" sz="1600" kern="0">
              <a:solidFill>
                <a:srgbClr val="22A38F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EF94780-8E1C-400F-9C73-72B760EFBCBF}"/>
              </a:ext>
            </a:extLst>
          </p:cNvPr>
          <p:cNvSpPr txBox="1"/>
          <p:nvPr/>
        </p:nvSpPr>
        <p:spPr>
          <a:xfrm>
            <a:off x="10444987" y="3591483"/>
            <a:ext cx="1553727" cy="2657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600" kern="0">
                <a:solidFill>
                  <a:srgbClr val="E98409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*Allow students to assist with trainings.</a:t>
            </a:r>
          </a:p>
          <a:p>
            <a:pPr defTabSz="1219170">
              <a:buClr>
                <a:srgbClr val="000000"/>
              </a:buClr>
            </a:pPr>
            <a:endParaRPr lang="en-US" sz="667" kern="0">
              <a:solidFill>
                <a:srgbClr val="E98409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>
                <a:solidFill>
                  <a:srgbClr val="E98409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*Have students provide demos on how to use PBIS Rewards for students.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E38ACD5-7E47-476C-B84F-DC215A1D9591}"/>
              </a:ext>
            </a:extLst>
          </p:cNvPr>
          <p:cNvGrpSpPr/>
          <p:nvPr/>
        </p:nvGrpSpPr>
        <p:grpSpPr>
          <a:xfrm>
            <a:off x="22965" y="2318076"/>
            <a:ext cx="2527568" cy="1230712"/>
            <a:chOff x="93386" y="1838917"/>
            <a:chExt cx="1813472" cy="923034"/>
          </a:xfrm>
        </p:grpSpPr>
        <p:sp>
          <p:nvSpPr>
            <p:cNvPr id="7" name="Google Shape;63;p13">
              <a:hlinkClick r:id="" action="ppaction://noaction"/>
              <a:extLst>
                <a:ext uri="{FF2B5EF4-FFF2-40B4-BE49-F238E27FC236}">
                  <a16:creationId xmlns:a16="http://schemas.microsoft.com/office/drawing/2014/main" id="{5D2FEA1D-1F51-4DAF-92BB-1D9FD3BF84BC}"/>
                </a:ext>
              </a:extLst>
            </p:cNvPr>
            <p:cNvSpPr txBox="1"/>
            <p:nvPr/>
          </p:nvSpPr>
          <p:spPr>
            <a:xfrm>
              <a:off x="93386" y="1838917"/>
              <a:ext cx="1813472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400" b="1" kern="0">
                  <a:solidFill>
                    <a:srgbClr val="00000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"/>
                  <a:sym typeface="Roboto"/>
                </a:rPr>
                <a:t>Include Students</a:t>
              </a:r>
            </a:p>
          </p:txBody>
        </p:sp>
        <p:sp>
          <p:nvSpPr>
            <p:cNvPr id="54" name="Google Shape;63;p13">
              <a:hlinkClick r:id="" action="ppaction://noaction"/>
              <a:extLst>
                <a:ext uri="{FF2B5EF4-FFF2-40B4-BE49-F238E27FC236}">
                  <a16:creationId xmlns:a16="http://schemas.microsoft.com/office/drawing/2014/main" id="{BFCAD189-14F7-43BD-97A4-D8C3510A9AD9}"/>
                </a:ext>
              </a:extLst>
            </p:cNvPr>
            <p:cNvSpPr txBox="1"/>
            <p:nvPr/>
          </p:nvSpPr>
          <p:spPr>
            <a:xfrm>
              <a:off x="459288" y="2047557"/>
              <a:ext cx="1081667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400" b="1" kern="0">
                  <a:solidFill>
                    <a:srgbClr val="00000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"/>
                  <a:sym typeface="Roboto"/>
                </a:rPr>
                <a:t>on </a:t>
              </a:r>
              <a:r>
                <a:rPr lang="en" sz="2400" b="1" kern="0">
                  <a:solidFill>
                    <a:srgbClr val="00000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"/>
                  <a:sym typeface="Roboto"/>
                </a:rPr>
                <a:t>your</a:t>
              </a:r>
            </a:p>
          </p:txBody>
        </p:sp>
        <p:sp>
          <p:nvSpPr>
            <p:cNvPr id="55" name="Google Shape;63;p13">
              <a:hlinkClick r:id="" action="ppaction://noaction"/>
              <a:extLst>
                <a:ext uri="{FF2B5EF4-FFF2-40B4-BE49-F238E27FC236}">
                  <a16:creationId xmlns:a16="http://schemas.microsoft.com/office/drawing/2014/main" id="{5ADDA2FF-510B-4207-B40B-D73FF2F6B29A}"/>
                </a:ext>
              </a:extLst>
            </p:cNvPr>
            <p:cNvSpPr txBox="1"/>
            <p:nvPr/>
          </p:nvSpPr>
          <p:spPr>
            <a:xfrm>
              <a:off x="410385" y="2300316"/>
              <a:ext cx="1193761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400" b="1" kern="0">
                  <a:solidFill>
                    <a:srgbClr val="00000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"/>
                  <a:sym typeface="Roboto"/>
                </a:rPr>
                <a:t>PBIS Team </a:t>
              </a:r>
              <a:endParaRPr lang="en" sz="2400" b="1" kern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/>
                <a:sym typeface="Roboto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AE72CEE-FE6B-4763-9120-8124D5F606FC}"/>
              </a:ext>
            </a:extLst>
          </p:cNvPr>
          <p:cNvGrpSpPr/>
          <p:nvPr/>
        </p:nvGrpSpPr>
        <p:grpSpPr>
          <a:xfrm>
            <a:off x="592611" y="1127476"/>
            <a:ext cx="1219200" cy="1219200"/>
            <a:chOff x="217026" y="347886"/>
            <a:chExt cx="914400" cy="914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76EBA8C-D1CB-47AE-9A12-29D4D459C728}"/>
                </a:ext>
              </a:extLst>
            </p:cNvPr>
            <p:cNvSpPr/>
            <p:nvPr/>
          </p:nvSpPr>
          <p:spPr>
            <a:xfrm>
              <a:off x="217026" y="347886"/>
              <a:ext cx="914400" cy="914400"/>
            </a:xfrm>
            <a:prstGeom prst="ellipse">
              <a:avLst/>
            </a:prstGeom>
            <a:solidFill>
              <a:srgbClr val="90C846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7CA0FE2-9BC6-4739-BA5A-D90B9F03DF32}"/>
                </a:ext>
              </a:extLst>
            </p:cNvPr>
            <p:cNvGrpSpPr/>
            <p:nvPr/>
          </p:nvGrpSpPr>
          <p:grpSpPr>
            <a:xfrm>
              <a:off x="248341" y="476500"/>
              <a:ext cx="851771" cy="607318"/>
              <a:chOff x="3638511" y="2037377"/>
              <a:chExt cx="1390689" cy="991572"/>
            </a:xfrm>
          </p:grpSpPr>
          <p:pic>
            <p:nvPicPr>
              <p:cNvPr id="11" name="Graphic 10" descr="Office worker male with solid fill">
                <a:extLst>
                  <a:ext uri="{FF2B5EF4-FFF2-40B4-BE49-F238E27FC236}">
                    <a16:creationId xmlns:a16="http://schemas.microsoft.com/office/drawing/2014/main" id="{D34D1D1E-4FDE-4589-989F-D3625D3C9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114800" y="2037377"/>
                <a:ext cx="914400" cy="914399"/>
              </a:xfrm>
              <a:prstGeom prst="rect">
                <a:avLst/>
              </a:prstGeom>
            </p:spPr>
          </p:pic>
          <p:pic>
            <p:nvPicPr>
              <p:cNvPr id="12" name="Graphic 11" descr="Office worker female with solid fill">
                <a:extLst>
                  <a:ext uri="{FF2B5EF4-FFF2-40B4-BE49-F238E27FC236}">
                    <a16:creationId xmlns:a16="http://schemas.microsoft.com/office/drawing/2014/main" id="{780F1696-117D-4FBB-A37B-92673711EC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638511" y="2114549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AE094E-FA1A-4209-BA16-54C3301A9B73}"/>
              </a:ext>
            </a:extLst>
          </p:cNvPr>
          <p:cNvGrpSpPr/>
          <p:nvPr/>
        </p:nvGrpSpPr>
        <p:grpSpPr>
          <a:xfrm>
            <a:off x="2760596" y="1127476"/>
            <a:ext cx="1219200" cy="1219200"/>
            <a:chOff x="7961487" y="355826"/>
            <a:chExt cx="914400" cy="9144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FDF5C2D-0170-41E7-801F-38C8521362AA}"/>
                </a:ext>
              </a:extLst>
            </p:cNvPr>
            <p:cNvSpPr/>
            <p:nvPr/>
          </p:nvSpPr>
          <p:spPr>
            <a:xfrm>
              <a:off x="7961487" y="355826"/>
              <a:ext cx="914400" cy="914400"/>
            </a:xfrm>
            <a:prstGeom prst="ellipse">
              <a:avLst/>
            </a:prstGeom>
            <a:solidFill>
              <a:srgbClr val="BF1E2C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26EDD5F-B067-4993-AEB2-44AC3C84FA09}"/>
                </a:ext>
              </a:extLst>
            </p:cNvPr>
            <p:cNvGrpSpPr/>
            <p:nvPr/>
          </p:nvGrpSpPr>
          <p:grpSpPr>
            <a:xfrm>
              <a:off x="8012774" y="490367"/>
              <a:ext cx="738963" cy="551063"/>
              <a:chOff x="7290603" y="88240"/>
              <a:chExt cx="766211" cy="571382"/>
            </a:xfrm>
          </p:grpSpPr>
          <p:pic>
            <p:nvPicPr>
              <p:cNvPr id="25" name="Graphic 24" descr="School girl outline">
                <a:extLst>
                  <a:ext uri="{FF2B5EF4-FFF2-40B4-BE49-F238E27FC236}">
                    <a16:creationId xmlns:a16="http://schemas.microsoft.com/office/drawing/2014/main" id="{C044CE79-D963-4746-A427-0EB576E98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290603" y="88240"/>
                <a:ext cx="571382" cy="571382"/>
              </a:xfrm>
              <a:prstGeom prst="rect">
                <a:avLst/>
              </a:prstGeom>
            </p:spPr>
          </p:pic>
          <p:sp>
            <p:nvSpPr>
              <p:cNvPr id="26" name="Speech Bubble: Rectangle with Corners Rounded 25">
                <a:extLst>
                  <a:ext uri="{FF2B5EF4-FFF2-40B4-BE49-F238E27FC236}">
                    <a16:creationId xmlns:a16="http://schemas.microsoft.com/office/drawing/2014/main" id="{166E8138-268C-4D51-BB04-382162A036D8}"/>
                  </a:ext>
                </a:extLst>
              </p:cNvPr>
              <p:cNvSpPr/>
              <p:nvPr/>
            </p:nvSpPr>
            <p:spPr>
              <a:xfrm>
                <a:off x="7710878" y="373931"/>
                <a:ext cx="345936" cy="230578"/>
              </a:xfrm>
              <a:prstGeom prst="wedgeRoundRectCallout">
                <a:avLst>
                  <a:gd name="adj1" fmla="val -69864"/>
                  <a:gd name="adj2" fmla="val -45488"/>
                  <a:gd name="adj3" fmla="val 16667"/>
                </a:avLst>
              </a:prstGeom>
              <a:solidFill>
                <a:schemeClr val="bg1"/>
              </a:solidFill>
              <a:ln w="12700">
                <a:solidFill>
                  <a:srgbClr val="BF1E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44BADF-95DD-492A-B1C6-295F951D2A77}"/>
              </a:ext>
            </a:extLst>
          </p:cNvPr>
          <p:cNvGrpSpPr/>
          <p:nvPr/>
        </p:nvGrpSpPr>
        <p:grpSpPr>
          <a:xfrm>
            <a:off x="4754637" y="1127476"/>
            <a:ext cx="1219200" cy="1219200"/>
            <a:chOff x="217026" y="2109221"/>
            <a:chExt cx="914400" cy="914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CF89B5D-45CB-43EA-BC34-5ABB8D93D010}"/>
                </a:ext>
              </a:extLst>
            </p:cNvPr>
            <p:cNvSpPr/>
            <p:nvPr/>
          </p:nvSpPr>
          <p:spPr>
            <a:xfrm>
              <a:off x="217026" y="2109221"/>
              <a:ext cx="914400" cy="914400"/>
            </a:xfrm>
            <a:prstGeom prst="ellipse">
              <a:avLst/>
            </a:prstGeom>
            <a:solidFill>
              <a:srgbClr val="F15A28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F35B2DF-95F8-46F6-A1B1-D4C600C748EF}"/>
                </a:ext>
              </a:extLst>
            </p:cNvPr>
            <p:cNvGrpSpPr/>
            <p:nvPr/>
          </p:nvGrpSpPr>
          <p:grpSpPr>
            <a:xfrm>
              <a:off x="352824" y="2234565"/>
              <a:ext cx="674369" cy="674369"/>
              <a:chOff x="440049" y="1456427"/>
              <a:chExt cx="914400" cy="914400"/>
            </a:xfrm>
          </p:grpSpPr>
          <p:pic>
            <p:nvPicPr>
              <p:cNvPr id="30" name="Graphic 29" descr="Head with gears with solid fill">
                <a:extLst>
                  <a:ext uri="{FF2B5EF4-FFF2-40B4-BE49-F238E27FC236}">
                    <a16:creationId xmlns:a16="http://schemas.microsoft.com/office/drawing/2014/main" id="{C3E6DEE2-2D5A-4D44-B01C-1C7DB9021F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40049" y="1456427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2BD43F8-1437-4844-9A3A-059968C71920}"/>
                  </a:ext>
                </a:extLst>
              </p:cNvPr>
              <p:cNvGrpSpPr/>
              <p:nvPr/>
            </p:nvGrpSpPr>
            <p:grpSpPr>
              <a:xfrm>
                <a:off x="612047" y="1547371"/>
                <a:ext cx="487953" cy="487953"/>
                <a:chOff x="2517280" y="1346003"/>
                <a:chExt cx="557465" cy="557465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F63E27B1-FB70-4D32-B0E5-6D9DF5A29F15}"/>
                    </a:ext>
                  </a:extLst>
                </p:cNvPr>
                <p:cNvSpPr/>
                <p:nvPr/>
              </p:nvSpPr>
              <p:spPr>
                <a:xfrm>
                  <a:off x="2517280" y="1346003"/>
                  <a:ext cx="557465" cy="55746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pic>
              <p:nvPicPr>
                <p:cNvPr id="33" name="Graphic 32" descr="Shopping cart outline">
                  <a:extLst>
                    <a:ext uri="{FF2B5EF4-FFF2-40B4-BE49-F238E27FC236}">
                      <a16:creationId xmlns:a16="http://schemas.microsoft.com/office/drawing/2014/main" id="{EDA96B50-8DEE-40A2-9A1C-94C35FA4DB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58959" y="1405623"/>
                  <a:ext cx="457200" cy="4572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9731A17-FC84-42EA-9966-300D01714173}"/>
              </a:ext>
            </a:extLst>
          </p:cNvPr>
          <p:cNvGrpSpPr/>
          <p:nvPr/>
        </p:nvGrpSpPr>
        <p:grpSpPr>
          <a:xfrm>
            <a:off x="6637451" y="1127476"/>
            <a:ext cx="1219200" cy="1219200"/>
            <a:chOff x="7961487" y="2117161"/>
            <a:chExt cx="914400" cy="9144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DA8EEE3-3380-4801-8052-EEC4771028D2}"/>
                </a:ext>
              </a:extLst>
            </p:cNvPr>
            <p:cNvSpPr/>
            <p:nvPr/>
          </p:nvSpPr>
          <p:spPr>
            <a:xfrm>
              <a:off x="7961487" y="2117161"/>
              <a:ext cx="914400" cy="914400"/>
            </a:xfrm>
            <a:prstGeom prst="ellipse">
              <a:avLst/>
            </a:prstGeom>
            <a:solidFill>
              <a:srgbClr val="24A9E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pic>
          <p:nvPicPr>
            <p:cNvPr id="38" name="Graphic 37" descr="Box trolley with solid fill">
              <a:extLst>
                <a:ext uri="{FF2B5EF4-FFF2-40B4-BE49-F238E27FC236}">
                  <a16:creationId xmlns:a16="http://schemas.microsoft.com/office/drawing/2014/main" id="{8B619D5A-A5B1-4C4D-9039-E875ED581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019175" y="2170509"/>
              <a:ext cx="772001" cy="772001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D9D70AA-618F-4015-BED3-E4EB5C81683A}"/>
              </a:ext>
            </a:extLst>
          </p:cNvPr>
          <p:cNvGrpSpPr/>
          <p:nvPr/>
        </p:nvGrpSpPr>
        <p:grpSpPr>
          <a:xfrm>
            <a:off x="8539964" y="1127476"/>
            <a:ext cx="1219200" cy="1219200"/>
            <a:chOff x="217026" y="3837145"/>
            <a:chExt cx="914400" cy="9144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9E1B114-CD96-4C05-A964-60BA8C2530DA}"/>
                </a:ext>
              </a:extLst>
            </p:cNvPr>
            <p:cNvSpPr/>
            <p:nvPr/>
          </p:nvSpPr>
          <p:spPr>
            <a:xfrm>
              <a:off x="217026" y="3837145"/>
              <a:ext cx="914400" cy="914400"/>
            </a:xfrm>
            <a:prstGeom prst="ellipse">
              <a:avLst/>
            </a:prstGeom>
            <a:solidFill>
              <a:srgbClr val="22A38F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pic>
          <p:nvPicPr>
            <p:cNvPr id="43" name="Graphic 42" descr="Register with solid fill">
              <a:extLst>
                <a:ext uri="{FF2B5EF4-FFF2-40B4-BE49-F238E27FC236}">
                  <a16:creationId xmlns:a16="http://schemas.microsoft.com/office/drawing/2014/main" id="{C308C1F9-77FC-4134-8681-275C59A9E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824" y="3972943"/>
              <a:ext cx="642804" cy="642804"/>
            </a:xfrm>
            <a:prstGeom prst="rect">
              <a:avLst/>
            </a:prstGeom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D730B9A-F8A7-4BCC-BD7E-2534E4BC6BFC}"/>
              </a:ext>
            </a:extLst>
          </p:cNvPr>
          <p:cNvSpPr txBox="1"/>
          <p:nvPr/>
        </p:nvSpPr>
        <p:spPr>
          <a:xfrm>
            <a:off x="1489092" y="6415777"/>
            <a:ext cx="9213816" cy="256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10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Copyright © 2022 Motivating Systems, LLC dba PBIS Rewards. All Rights Reserved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3246CFA-E2BC-479C-A468-C5820F405DA1}"/>
              </a:ext>
            </a:extLst>
          </p:cNvPr>
          <p:cNvSpPr/>
          <p:nvPr/>
        </p:nvSpPr>
        <p:spPr>
          <a:xfrm>
            <a:off x="10526108" y="1127476"/>
            <a:ext cx="1219200" cy="1219200"/>
          </a:xfrm>
          <a:prstGeom prst="ellipse">
            <a:avLst/>
          </a:prstGeom>
          <a:solidFill>
            <a:srgbClr val="F7931E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/>
            <a:endParaRPr lang="en-US" sz="1867" ker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8" name="Graphic 2" descr="Little Girl With Balloon with solid fill">
            <a:extLst>
              <a:ext uri="{FF2B5EF4-FFF2-40B4-BE49-F238E27FC236}">
                <a16:creationId xmlns:a16="http://schemas.microsoft.com/office/drawing/2014/main" id="{8FD0AE56-D49F-41F2-A129-475DD7E50BA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t="34563" r="28056"/>
          <a:stretch/>
        </p:blipFill>
        <p:spPr>
          <a:xfrm flipH="1">
            <a:off x="11090333" y="1439005"/>
            <a:ext cx="723091" cy="657692"/>
          </a:xfrm>
          <a:prstGeom prst="rect">
            <a:avLst/>
          </a:prstGeom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7C7CF023-EDF8-427E-8EE8-A354DD244494}"/>
              </a:ext>
            </a:extLst>
          </p:cNvPr>
          <p:cNvSpPr/>
          <p:nvPr/>
        </p:nvSpPr>
        <p:spPr>
          <a:xfrm>
            <a:off x="10708602" y="1419168"/>
            <a:ext cx="481940" cy="327981"/>
          </a:xfrm>
          <a:prstGeom prst="roundRect">
            <a:avLst/>
          </a:prstGeom>
          <a:solidFill>
            <a:srgbClr val="F7931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/>
            <a:endParaRPr lang="en-US" sz="1867" ker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3725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7F7A3C-5398-4C45-8C5D-ECF7A3E736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3" r="10390"/>
          <a:stretch/>
        </p:blipFill>
        <p:spPr>
          <a:xfrm>
            <a:off x="0" y="0"/>
            <a:ext cx="12191999" cy="68575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5A0DF3-5461-4B3B-A10F-A2DC9DE24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949" y="1259831"/>
            <a:ext cx="7718090" cy="543234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0BCF6807-379D-454F-9420-238249949C83}"/>
              </a:ext>
            </a:extLst>
          </p:cNvPr>
          <p:cNvSpPr/>
          <p:nvPr/>
        </p:nvSpPr>
        <p:spPr>
          <a:xfrm rot="8299824">
            <a:off x="9269416" y="692205"/>
            <a:ext cx="1035242" cy="528380"/>
          </a:xfrm>
          <a:prstGeom prst="rightArrow">
            <a:avLst/>
          </a:prstGeom>
          <a:solidFill>
            <a:srgbClr val="DD60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CA4FA-EC44-4B7B-9F20-786E47A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4914"/>
            <a:ext cx="12191999" cy="758952"/>
          </a:xfrm>
        </p:spPr>
        <p:txBody>
          <a:bodyPr vert="horz" lIns="91440" tIns="45720" rIns="91440" bIns="45720" anchor="b">
            <a:noAutofit/>
          </a:bodyPr>
          <a:lstStyle/>
          <a:p>
            <a:pPr algn="ctr"/>
            <a:r>
              <a:rPr lang="en-US" sz="6000"/>
              <a:t>Show Me How</a:t>
            </a:r>
            <a:endParaRPr lang="en-US" sz="6000">
              <a:solidFill>
                <a:schemeClr val="bg2">
                  <a:lumMod val="10000"/>
                </a:schemeClr>
              </a:solidFill>
              <a:latin typeface="Roboto"/>
              <a:ea typeface="Robot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B6117A-84C0-47B9-9F38-8D9E98D2F092}"/>
              </a:ext>
            </a:extLst>
          </p:cNvPr>
          <p:cNvSpPr/>
          <p:nvPr/>
        </p:nvSpPr>
        <p:spPr>
          <a:xfrm>
            <a:off x="7909677" y="6432155"/>
            <a:ext cx="1095855" cy="298256"/>
          </a:xfrm>
          <a:prstGeom prst="rect">
            <a:avLst/>
          </a:prstGeom>
          <a:noFill/>
          <a:ln w="57150">
            <a:solidFill>
              <a:srgbClr val="DD604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C78CB7-6224-4228-95AE-CEAF5EF9E9C9}"/>
              </a:ext>
            </a:extLst>
          </p:cNvPr>
          <p:cNvGrpSpPr/>
          <p:nvPr/>
        </p:nvGrpSpPr>
        <p:grpSpPr>
          <a:xfrm>
            <a:off x="3010210" y="1910772"/>
            <a:ext cx="5142497" cy="4670511"/>
            <a:chOff x="3063307" y="1205073"/>
            <a:chExt cx="3856873" cy="350288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6F68B68-0A29-47FE-BD53-DF5049002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63307" y="1205073"/>
              <a:ext cx="2923560" cy="3502883"/>
            </a:xfrm>
            <a:prstGeom prst="rect">
              <a:avLst/>
            </a:prstGeom>
            <a:ln w="57150" cap="sq">
              <a:solidFill>
                <a:srgbClr val="DD6044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59306E3-7CDF-46D0-A99F-FF51E90A27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82547" y="3182112"/>
              <a:ext cx="1237633" cy="1413998"/>
            </a:xfrm>
            <a:prstGeom prst="straightConnector1">
              <a:avLst/>
            </a:prstGeom>
            <a:ln w="57150">
              <a:solidFill>
                <a:srgbClr val="DD604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3882F4E-69D8-49E2-9711-4340AD935786}"/>
              </a:ext>
            </a:extLst>
          </p:cNvPr>
          <p:cNvSpPr/>
          <p:nvPr/>
        </p:nvSpPr>
        <p:spPr>
          <a:xfrm>
            <a:off x="9632039" y="3164305"/>
            <a:ext cx="438393" cy="938463"/>
          </a:xfrm>
          <a:prstGeom prst="rect">
            <a:avLst/>
          </a:prstGeom>
          <a:solidFill>
            <a:srgbClr val="A9D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2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6C2202A-D098-418F-AEB7-9C5478DDC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57" r="10292"/>
          <a:stretch/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63C184-38FF-4AB1-AD1B-4EB57A66129E}"/>
              </a:ext>
            </a:extLst>
          </p:cNvPr>
          <p:cNvSpPr txBox="1"/>
          <p:nvPr/>
        </p:nvSpPr>
        <p:spPr>
          <a:xfrm>
            <a:off x="-2874" y="148088"/>
            <a:ext cx="12197751" cy="815608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500">
                <a:solidFill>
                  <a:srgbClr val="3B3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  <a:ea typeface="Roboto" pitchFamily="2" charset="0"/>
              </a:rPr>
              <a:t>Need Help?  We got you covered!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07180C-2CA9-43AD-AD22-3235379AE43F}"/>
              </a:ext>
            </a:extLst>
          </p:cNvPr>
          <p:cNvSpPr/>
          <p:nvPr/>
        </p:nvSpPr>
        <p:spPr>
          <a:xfrm>
            <a:off x="0" y="5940613"/>
            <a:ext cx="12192000" cy="917385"/>
          </a:xfrm>
          <a:prstGeom prst="rect">
            <a:avLst/>
          </a:prstGeom>
          <a:solidFill>
            <a:srgbClr val="3B36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67">
                <a:solidFill>
                  <a:srgbClr val="FEECDB"/>
                </a:solidFill>
                <a:latin typeface="Roboto" pitchFamily="2" charset="0"/>
                <a:ea typeface="Roboto" pitchFamily="2" charset="0"/>
              </a:rPr>
              <a:t>https://support.pbisrewards.com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489C006-C6D3-4C30-9C0B-C67BD630BA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51"/>
          <a:stretch/>
        </p:blipFill>
        <p:spPr>
          <a:xfrm>
            <a:off x="8651019" y="1378450"/>
            <a:ext cx="2495793" cy="3716849"/>
          </a:xfrm>
          <a:prstGeom prst="rect">
            <a:avLst/>
          </a:prstGeom>
          <a:ln w="38100" cap="sq">
            <a:solidFill>
              <a:srgbClr val="DD604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4967C4-F8BB-4103-A35C-45D951A5E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51" y="1809010"/>
            <a:ext cx="6255481" cy="3052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A66A59C2-5A69-40C3-8192-E5EEAB345863}"/>
              </a:ext>
            </a:extLst>
          </p:cNvPr>
          <p:cNvSpPr/>
          <p:nvPr/>
        </p:nvSpPr>
        <p:spPr>
          <a:xfrm>
            <a:off x="6226909" y="3898611"/>
            <a:ext cx="429708" cy="736905"/>
          </a:xfrm>
          <a:prstGeom prst="downArrow">
            <a:avLst/>
          </a:prstGeom>
          <a:solidFill>
            <a:srgbClr val="DD60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9420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6C2202A-D098-418F-AEB7-9C5478DDC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55" r="10389"/>
          <a:stretch/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63C184-38FF-4AB1-AD1B-4EB57A66129E}"/>
              </a:ext>
            </a:extLst>
          </p:cNvPr>
          <p:cNvSpPr txBox="1"/>
          <p:nvPr/>
        </p:nvSpPr>
        <p:spPr>
          <a:xfrm>
            <a:off x="0" y="148088"/>
            <a:ext cx="12192000" cy="815608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500">
                <a:solidFill>
                  <a:srgbClr val="3B3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  <a:ea typeface="Roboto" pitchFamily="2" charset="0"/>
              </a:rPr>
              <a:t>More Training to Come!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07180C-2CA9-43AD-AD22-3235379AE43F}"/>
              </a:ext>
            </a:extLst>
          </p:cNvPr>
          <p:cNvSpPr/>
          <p:nvPr/>
        </p:nvSpPr>
        <p:spPr>
          <a:xfrm>
            <a:off x="0" y="5940613"/>
            <a:ext cx="12192000" cy="917385"/>
          </a:xfrm>
          <a:prstGeom prst="rect">
            <a:avLst/>
          </a:prstGeom>
          <a:solidFill>
            <a:srgbClr val="3B36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rgbClr val="FEECDB"/>
                </a:solidFill>
                <a:latin typeface="Roboto" pitchFamily="2" charset="0"/>
                <a:ea typeface="Roboto" pitchFamily="2" charset="0"/>
              </a:rPr>
              <a:t>https://www.pbisrewards.com/training/calendar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0C0D1-4F5F-4B5C-86EE-1C4AD4784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494" y="1611911"/>
            <a:ext cx="9066353" cy="36634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D604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6084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8220E0-7685-4885-8F4D-194518630A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56" r="10587"/>
          <a:stretch/>
        </p:blipFill>
        <p:spPr>
          <a:xfrm>
            <a:off x="0" y="428"/>
            <a:ext cx="12191999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7B2D1E-5D72-4F2B-8A2F-48CC0C59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801" y="145000"/>
            <a:ext cx="12192000" cy="1156283"/>
          </a:xfrm>
        </p:spPr>
        <p:txBody>
          <a:bodyPr>
            <a:noAutofit/>
          </a:bodyPr>
          <a:lstStyle/>
          <a:p>
            <a:r>
              <a:rPr lang="en-US" sz="5333" b="0">
                <a:ea typeface="Roboto" pitchFamily="2" charset="0"/>
              </a:rPr>
              <a:t>Stay Connected With Us!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7EE5274-37E5-4D1D-A75F-1F5FA69EA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801" y="1740535"/>
            <a:ext cx="6447222" cy="33769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4" name="Picture 4" descr="Facebook Enables Account Recovery For GitHub | PYMNTS.com">
            <a:extLst>
              <a:ext uri="{FF2B5EF4-FFF2-40B4-BE49-F238E27FC236}">
                <a16:creationId xmlns:a16="http://schemas.microsoft.com/office/drawing/2014/main" id="{4D2A0590-C7D6-4979-BA08-955FC5FD1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554" y="1906184"/>
            <a:ext cx="2460823" cy="18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72DDA6F7-A066-4D33-B057-CB5EA6EF39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8556" y="3710045"/>
            <a:ext cx="2460821" cy="24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994A70-FA1B-45EF-AEF5-C9D0B9E4EBFB}"/>
              </a:ext>
            </a:extLst>
          </p:cNvPr>
          <p:cNvSpPr txBox="1"/>
          <p:nvPr/>
        </p:nvSpPr>
        <p:spPr>
          <a:xfrm>
            <a:off x="1740375" y="4717354"/>
            <a:ext cx="4014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7FC84A"/>
                </a:solidFill>
              </a:rPr>
              <a:t>Please answer 3 questions to join</a:t>
            </a:r>
          </a:p>
        </p:txBody>
      </p:sp>
    </p:spTree>
    <p:extLst>
      <p:ext uri="{BB962C8B-B14F-4D97-AF65-F5344CB8AC3E}">
        <p14:creationId xmlns:p14="http://schemas.microsoft.com/office/powerpoint/2010/main" val="75574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CAEC7E-D722-4FE2-8AC1-D3F35C6F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3" y="0"/>
            <a:ext cx="1214655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473A3D-748E-44C6-BC99-DB7FA365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86696"/>
            <a:ext cx="1216927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How to increase student engagement?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F1B78E-136D-45B5-94D2-ED90B9375A5A}"/>
              </a:ext>
            </a:extLst>
          </p:cNvPr>
          <p:cNvSpPr txBox="1"/>
          <p:nvPr/>
        </p:nvSpPr>
        <p:spPr>
          <a:xfrm>
            <a:off x="605965" y="964237"/>
            <a:ext cx="83766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3B366C"/>
              </a:buClr>
              <a:buFont typeface="+mj-lt"/>
              <a:buAutoNum type="arabicPeriod"/>
            </a:pPr>
            <a:r>
              <a:rPr lang="en-US" sz="2800">
                <a:solidFill>
                  <a:srgbClr val="3B366C"/>
                </a:solidFill>
              </a:rPr>
              <a:t>Include students on your PBIS Team</a:t>
            </a:r>
          </a:p>
          <a:p>
            <a:pPr marL="457200" indent="-457200">
              <a:buClr>
                <a:srgbClr val="3B366C"/>
              </a:buClr>
              <a:buFont typeface="+mj-lt"/>
              <a:buAutoNum type="arabicPeriod"/>
            </a:pPr>
            <a:endParaRPr lang="en-US" sz="2800">
              <a:solidFill>
                <a:srgbClr val="3B366C"/>
              </a:solidFill>
            </a:endParaRPr>
          </a:p>
          <a:p>
            <a:pPr marL="457200" indent="-457200">
              <a:buClr>
                <a:srgbClr val="3B366C"/>
              </a:buClr>
              <a:buFont typeface="+mj-lt"/>
              <a:buAutoNum type="arabicPeriod"/>
            </a:pPr>
            <a:r>
              <a:rPr lang="en-US" sz="2800">
                <a:solidFill>
                  <a:srgbClr val="3B366C"/>
                </a:solidFill>
              </a:rPr>
              <a:t>Allow students to be mentors</a:t>
            </a:r>
          </a:p>
          <a:p>
            <a:pPr marL="457200" indent="-457200">
              <a:buClr>
                <a:srgbClr val="3B366C"/>
              </a:buClr>
              <a:buFont typeface="+mj-lt"/>
              <a:buAutoNum type="arabicPeriod"/>
            </a:pPr>
            <a:endParaRPr lang="en-US" sz="2800">
              <a:solidFill>
                <a:srgbClr val="3B366C"/>
              </a:solidFill>
            </a:endParaRPr>
          </a:p>
          <a:p>
            <a:pPr marL="457200" indent="-457200">
              <a:buClr>
                <a:srgbClr val="3B366C"/>
              </a:buClr>
              <a:buFont typeface="+mj-lt"/>
              <a:buAutoNum type="arabicPeriod"/>
            </a:pPr>
            <a:r>
              <a:rPr lang="en-US" sz="2800">
                <a:solidFill>
                  <a:srgbClr val="3B366C"/>
                </a:solidFill>
              </a:rPr>
              <a:t>Survey you students</a:t>
            </a:r>
          </a:p>
          <a:p>
            <a:pPr marL="457200" indent="-457200">
              <a:buClr>
                <a:srgbClr val="3B366C"/>
              </a:buClr>
              <a:buFont typeface="+mj-lt"/>
              <a:buAutoNum type="arabicPeriod"/>
            </a:pPr>
            <a:endParaRPr lang="en-US" sz="2800" b="1">
              <a:solidFill>
                <a:schemeClr val="accent2"/>
              </a:solidFill>
            </a:endParaRPr>
          </a:p>
          <a:p>
            <a:pPr marL="457200" indent="-457200">
              <a:buClr>
                <a:srgbClr val="3B366C"/>
              </a:buClr>
              <a:buFont typeface="+mj-lt"/>
              <a:buAutoNum type="arabicPeriod"/>
            </a:pPr>
            <a:r>
              <a:rPr lang="en-US" sz="2800">
                <a:solidFill>
                  <a:srgbClr val="3B366C"/>
                </a:solidFill>
              </a:rPr>
              <a:t>Allow students to make deliveries</a:t>
            </a:r>
          </a:p>
          <a:p>
            <a:pPr marL="457200" indent="-457200">
              <a:buClr>
                <a:srgbClr val="3B366C"/>
              </a:buClr>
              <a:buFont typeface="+mj-lt"/>
              <a:buAutoNum type="arabicPeriod"/>
            </a:pPr>
            <a:endParaRPr lang="en-US" sz="2800">
              <a:solidFill>
                <a:schemeClr val="bg1"/>
              </a:solidFill>
            </a:endParaRPr>
          </a:p>
          <a:p>
            <a:pPr marL="457200" indent="-457200">
              <a:buClr>
                <a:srgbClr val="3B366C"/>
              </a:buClr>
              <a:buFont typeface="+mj-lt"/>
              <a:buAutoNum type="arabicPeriod"/>
            </a:pPr>
            <a:r>
              <a:rPr lang="en-US" sz="2800">
                <a:solidFill>
                  <a:srgbClr val="3B366C"/>
                </a:solidFill>
              </a:rPr>
              <a:t>Allow students to be cashiers</a:t>
            </a:r>
          </a:p>
          <a:p>
            <a:pPr marL="457200" indent="-457200">
              <a:buClr>
                <a:srgbClr val="3B366C"/>
              </a:buClr>
              <a:buFont typeface="+mj-lt"/>
              <a:buAutoNum type="arabicPeriod"/>
            </a:pPr>
            <a:endParaRPr lang="en-US" sz="2800">
              <a:solidFill>
                <a:schemeClr val="bg1"/>
              </a:solidFill>
            </a:endParaRPr>
          </a:p>
          <a:p>
            <a:pPr marL="457200" indent="-457200">
              <a:buClr>
                <a:srgbClr val="3B366C"/>
              </a:buClr>
              <a:buFont typeface="+mj-lt"/>
              <a:buAutoNum type="arabicPeriod"/>
            </a:pPr>
            <a:r>
              <a:rPr lang="en-US" sz="2800">
                <a:solidFill>
                  <a:srgbClr val="3B366C"/>
                </a:solidFill>
              </a:rPr>
              <a:t>Allow students to be PBIS Reward Trainers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03667-DF7C-489A-AEB9-F65AE243FA49}"/>
              </a:ext>
            </a:extLst>
          </p:cNvPr>
          <p:cNvSpPr txBox="1"/>
          <p:nvPr/>
        </p:nvSpPr>
        <p:spPr>
          <a:xfrm>
            <a:off x="10550728" y="6507480"/>
            <a:ext cx="1524841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i="1"/>
              <a:t>http://wvpbis.org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0EB955-75E4-4F41-8993-41A4400D86D0}"/>
              </a:ext>
            </a:extLst>
          </p:cNvPr>
          <p:cNvGrpSpPr/>
          <p:nvPr/>
        </p:nvGrpSpPr>
        <p:grpSpPr>
          <a:xfrm>
            <a:off x="7603958" y="1470470"/>
            <a:ext cx="4129381" cy="3931709"/>
            <a:chOff x="3040928" y="972965"/>
            <a:chExt cx="3111860" cy="311186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308D806-4F6B-4521-8E1F-52CB00F89636}"/>
                </a:ext>
              </a:extLst>
            </p:cNvPr>
            <p:cNvGrpSpPr/>
            <p:nvPr/>
          </p:nvGrpSpPr>
          <p:grpSpPr>
            <a:xfrm>
              <a:off x="3040928" y="972965"/>
              <a:ext cx="3111860" cy="3111860"/>
              <a:chOff x="2692998" y="488138"/>
              <a:chExt cx="3819019" cy="3819019"/>
            </a:xfrm>
          </p:grpSpPr>
          <p:pic>
            <p:nvPicPr>
              <p:cNvPr id="12" name="Google Shape;56;p13">
                <a:extLst>
                  <a:ext uri="{FF2B5EF4-FFF2-40B4-BE49-F238E27FC236}">
                    <a16:creationId xmlns:a16="http://schemas.microsoft.com/office/drawing/2014/main" id="{023DCF37-B2AF-40C3-A5F3-7A4EDB2CF6EA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692998" y="488138"/>
                <a:ext cx="3819019" cy="381901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3" name="Google Shape;60;p13">
                <a:extLst>
                  <a:ext uri="{FF2B5EF4-FFF2-40B4-BE49-F238E27FC236}">
                    <a16:creationId xmlns:a16="http://schemas.microsoft.com/office/drawing/2014/main" id="{4EF62A41-D72D-4FC3-BC1D-F9F7E421E72E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 rot="19336831">
                <a:off x="3286783" y="2069155"/>
                <a:ext cx="1165577" cy="10897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" name="Picture 10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042E3061-3CE9-4E25-8B3A-B099F70172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2927"/>
            <a:stretch/>
          </p:blipFill>
          <p:spPr>
            <a:xfrm>
              <a:off x="3562150" y="1463141"/>
              <a:ext cx="1034708" cy="49211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4262B81-56EC-4FDC-970F-86F3428821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1685" y="5734050"/>
            <a:ext cx="3259472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6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CAEC7E-D722-4FE2-8AC1-D3F35C6F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3" y="0"/>
            <a:ext cx="1214655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473A3D-748E-44C6-BC99-DB7FA365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5125"/>
            <a:ext cx="1216927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Include students on your PBIS Team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F1B78E-136D-45B5-94D2-ED90B9375A5A}"/>
              </a:ext>
            </a:extLst>
          </p:cNvPr>
          <p:cNvSpPr txBox="1"/>
          <p:nvPr/>
        </p:nvSpPr>
        <p:spPr>
          <a:xfrm>
            <a:off x="548267" y="1685497"/>
            <a:ext cx="6992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B366C"/>
              </a:buClr>
            </a:pPr>
            <a:r>
              <a:rPr lang="en-US" sz="3600">
                <a:solidFill>
                  <a:srgbClr val="3B366C"/>
                </a:solidFill>
              </a:rPr>
              <a:t>*Consider adding student representatives on your PBIS Team.</a:t>
            </a:r>
          </a:p>
          <a:p>
            <a:pPr marL="457200" indent="-457200">
              <a:buClr>
                <a:srgbClr val="3B366C"/>
              </a:buClr>
              <a:buFont typeface="+mj-lt"/>
              <a:buAutoNum type="arabicPeriod"/>
            </a:pPr>
            <a:endParaRPr lang="en-US" sz="3600">
              <a:solidFill>
                <a:srgbClr val="3B366C"/>
              </a:solidFill>
            </a:endParaRPr>
          </a:p>
          <a:p>
            <a:pPr>
              <a:buClr>
                <a:srgbClr val="3B366C"/>
              </a:buClr>
            </a:pPr>
            <a:r>
              <a:rPr lang="en-US" sz="3600">
                <a:solidFill>
                  <a:srgbClr val="3B366C"/>
                </a:solidFill>
              </a:rPr>
              <a:t>*Create a committee of students to act as an advisory council for the PBIS Team.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03667-DF7C-489A-AEB9-F65AE243FA49}"/>
              </a:ext>
            </a:extLst>
          </p:cNvPr>
          <p:cNvSpPr txBox="1"/>
          <p:nvPr/>
        </p:nvSpPr>
        <p:spPr>
          <a:xfrm>
            <a:off x="10550728" y="6507480"/>
            <a:ext cx="1524841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i="1"/>
              <a:t>http://wvpbis.org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679295-73EF-4E41-9461-B49756D29AAD}"/>
              </a:ext>
            </a:extLst>
          </p:cNvPr>
          <p:cNvGrpSpPr/>
          <p:nvPr/>
        </p:nvGrpSpPr>
        <p:grpSpPr>
          <a:xfrm>
            <a:off x="7831144" y="1685497"/>
            <a:ext cx="3439923" cy="3279502"/>
            <a:chOff x="217026" y="347886"/>
            <a:chExt cx="914400" cy="9144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FC5137F-87B6-4EE9-A8C0-8BC6E6B27D5B}"/>
                </a:ext>
              </a:extLst>
            </p:cNvPr>
            <p:cNvSpPr/>
            <p:nvPr/>
          </p:nvSpPr>
          <p:spPr>
            <a:xfrm>
              <a:off x="217026" y="347886"/>
              <a:ext cx="914400" cy="914400"/>
            </a:xfrm>
            <a:prstGeom prst="ellipse">
              <a:avLst/>
            </a:prstGeom>
            <a:solidFill>
              <a:srgbClr val="90C846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6AF640B-3CE3-476A-8585-03AE291D433C}"/>
                </a:ext>
              </a:extLst>
            </p:cNvPr>
            <p:cNvGrpSpPr/>
            <p:nvPr/>
          </p:nvGrpSpPr>
          <p:grpSpPr>
            <a:xfrm>
              <a:off x="248341" y="476500"/>
              <a:ext cx="851771" cy="607318"/>
              <a:chOff x="3638511" y="2037377"/>
              <a:chExt cx="1390689" cy="991572"/>
            </a:xfrm>
          </p:grpSpPr>
          <p:pic>
            <p:nvPicPr>
              <p:cNvPr id="17" name="Graphic 16" descr="Office worker male with solid fill">
                <a:extLst>
                  <a:ext uri="{FF2B5EF4-FFF2-40B4-BE49-F238E27FC236}">
                    <a16:creationId xmlns:a16="http://schemas.microsoft.com/office/drawing/2014/main" id="{00CC7DDF-93D4-4382-8963-4D8F9C3DE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114800" y="2037377"/>
                <a:ext cx="914400" cy="914399"/>
              </a:xfrm>
              <a:prstGeom prst="rect">
                <a:avLst/>
              </a:prstGeom>
            </p:spPr>
          </p:pic>
          <p:pic>
            <p:nvPicPr>
              <p:cNvPr id="18" name="Graphic 17" descr="Office worker female with solid fill">
                <a:extLst>
                  <a:ext uri="{FF2B5EF4-FFF2-40B4-BE49-F238E27FC236}">
                    <a16:creationId xmlns:a16="http://schemas.microsoft.com/office/drawing/2014/main" id="{D49C28EB-419A-4369-BD5B-610675BA58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638511" y="2114549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F4986E6-815D-4587-BFD7-0CB1A77E1765}"/>
              </a:ext>
            </a:extLst>
          </p:cNvPr>
          <p:cNvSpPr/>
          <p:nvPr/>
        </p:nvSpPr>
        <p:spPr>
          <a:xfrm>
            <a:off x="9279435" y="5123759"/>
            <a:ext cx="565484" cy="588016"/>
          </a:xfrm>
          <a:prstGeom prst="rect">
            <a:avLst/>
          </a:prstGeom>
          <a:solidFill>
            <a:srgbClr val="A9D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AD8968-F051-4CAC-B727-F53A4FC7EA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1685" y="5734050"/>
            <a:ext cx="3259472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9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CAEC7E-D722-4FE2-8AC1-D3F35C6F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3" y="0"/>
            <a:ext cx="1214655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473A3D-748E-44C6-BC99-DB7FA365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3" y="365125"/>
            <a:ext cx="1216927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Allow students to be mentors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F1B78E-136D-45B5-94D2-ED90B9375A5A}"/>
              </a:ext>
            </a:extLst>
          </p:cNvPr>
          <p:cNvSpPr txBox="1"/>
          <p:nvPr/>
        </p:nvSpPr>
        <p:spPr>
          <a:xfrm>
            <a:off x="548267" y="1685497"/>
            <a:ext cx="6992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B366C"/>
              </a:buClr>
            </a:pPr>
            <a:r>
              <a:rPr lang="en-US" sz="3600">
                <a:solidFill>
                  <a:srgbClr val="3B366C"/>
                </a:solidFill>
              </a:rPr>
              <a:t>*Have teachers nominate students to serve as CICO mentor buddies.</a:t>
            </a:r>
          </a:p>
          <a:p>
            <a:pPr>
              <a:buClr>
                <a:srgbClr val="3B366C"/>
              </a:buClr>
            </a:pPr>
            <a:endParaRPr lang="en-US" sz="3600">
              <a:solidFill>
                <a:srgbClr val="3B366C"/>
              </a:solidFill>
            </a:endParaRPr>
          </a:p>
          <a:p>
            <a:pPr>
              <a:buClr>
                <a:srgbClr val="3B366C"/>
              </a:buClr>
            </a:pPr>
            <a:r>
              <a:rPr lang="en-US" sz="3600">
                <a:solidFill>
                  <a:srgbClr val="3B366C"/>
                </a:solidFill>
              </a:rPr>
              <a:t>*Utilize your students in upper  grade levels to serve as mentors to students in lower grade levels.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03667-DF7C-489A-AEB9-F65AE243FA49}"/>
              </a:ext>
            </a:extLst>
          </p:cNvPr>
          <p:cNvSpPr txBox="1"/>
          <p:nvPr/>
        </p:nvSpPr>
        <p:spPr>
          <a:xfrm>
            <a:off x="10550728" y="6507480"/>
            <a:ext cx="1524841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i="1"/>
              <a:t>http://wvpbis.org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F65BC-28E2-4EFA-A4D8-227D9720D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451" y="1494566"/>
            <a:ext cx="3518349" cy="35183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5C2772-3033-44EA-9DD7-7CBC18027410}"/>
              </a:ext>
            </a:extLst>
          </p:cNvPr>
          <p:cNvSpPr/>
          <p:nvPr/>
        </p:nvSpPr>
        <p:spPr>
          <a:xfrm>
            <a:off x="9279435" y="5123759"/>
            <a:ext cx="565484" cy="588016"/>
          </a:xfrm>
          <a:prstGeom prst="rect">
            <a:avLst/>
          </a:prstGeom>
          <a:solidFill>
            <a:srgbClr val="A9D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C83DA6-F692-48D2-AE7C-13170C975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1685" y="5734050"/>
            <a:ext cx="3259472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4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CAEC7E-D722-4FE2-8AC1-D3F35C6F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3" y="0"/>
            <a:ext cx="1214655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473A3D-748E-44C6-BC99-DB7FA365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3" y="365125"/>
            <a:ext cx="1214655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Survey your students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F1B78E-136D-45B5-94D2-ED90B9375A5A}"/>
              </a:ext>
            </a:extLst>
          </p:cNvPr>
          <p:cNvSpPr txBox="1"/>
          <p:nvPr/>
        </p:nvSpPr>
        <p:spPr>
          <a:xfrm>
            <a:off x="540057" y="1281018"/>
            <a:ext cx="7627546" cy="46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B366C"/>
              </a:buClr>
            </a:pPr>
            <a:r>
              <a:rPr lang="en-US" sz="3600">
                <a:solidFill>
                  <a:srgbClr val="3B366C"/>
                </a:solidFill>
              </a:rPr>
              <a:t>*Put a suggestion box in the front office. </a:t>
            </a:r>
          </a:p>
          <a:p>
            <a:pPr>
              <a:buClr>
                <a:srgbClr val="3B366C"/>
              </a:buClr>
            </a:pPr>
            <a:endParaRPr lang="en-US" sz="3600">
              <a:solidFill>
                <a:srgbClr val="3B366C"/>
              </a:solidFill>
            </a:endParaRPr>
          </a:p>
          <a:p>
            <a:pPr>
              <a:buClr>
                <a:srgbClr val="3B366C"/>
              </a:buClr>
            </a:pPr>
            <a:r>
              <a:rPr lang="en-US" sz="3600">
                <a:solidFill>
                  <a:srgbClr val="3B366C"/>
                </a:solidFill>
              </a:rPr>
              <a:t>*Provide a time and have the school complete an inventory.</a:t>
            </a:r>
          </a:p>
          <a:p>
            <a:pPr>
              <a:buClr>
                <a:srgbClr val="3B366C"/>
              </a:buClr>
            </a:pPr>
            <a:endParaRPr lang="en-US" sz="3600">
              <a:solidFill>
                <a:srgbClr val="3B366C"/>
              </a:solidFill>
            </a:endParaRPr>
          </a:p>
          <a:p>
            <a:pPr>
              <a:buClr>
                <a:srgbClr val="3B366C"/>
              </a:buClr>
            </a:pPr>
            <a:r>
              <a:rPr lang="en-US" sz="3600">
                <a:solidFill>
                  <a:srgbClr val="3B366C"/>
                </a:solidFill>
              </a:rPr>
              <a:t>*Have students complete student surveys.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03667-DF7C-489A-AEB9-F65AE243FA49}"/>
              </a:ext>
            </a:extLst>
          </p:cNvPr>
          <p:cNvSpPr txBox="1"/>
          <p:nvPr/>
        </p:nvSpPr>
        <p:spPr>
          <a:xfrm>
            <a:off x="10550728" y="6507480"/>
            <a:ext cx="1524841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i="1"/>
              <a:t>http://wvpbis.org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7300D4-871F-407B-BE41-7024E6BFF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144" y="1281018"/>
            <a:ext cx="3820799" cy="38207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604424-3968-465C-BBDA-90C2A19F3442}"/>
              </a:ext>
            </a:extLst>
          </p:cNvPr>
          <p:cNvSpPr/>
          <p:nvPr/>
        </p:nvSpPr>
        <p:spPr>
          <a:xfrm>
            <a:off x="9279435" y="5123759"/>
            <a:ext cx="565484" cy="588016"/>
          </a:xfrm>
          <a:prstGeom prst="rect">
            <a:avLst/>
          </a:prstGeom>
          <a:solidFill>
            <a:srgbClr val="A9D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85A9CD-D91E-431E-A20C-921FB0806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1685" y="5734050"/>
            <a:ext cx="3259472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3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CAEC7E-D722-4FE2-8AC1-D3F35C6F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3" y="0"/>
            <a:ext cx="1214655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473A3D-748E-44C6-BC99-DB7FA365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3" y="365125"/>
            <a:ext cx="1214655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Allow students to make deliveries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F1B78E-136D-45B5-94D2-ED90B9375A5A}"/>
              </a:ext>
            </a:extLst>
          </p:cNvPr>
          <p:cNvSpPr txBox="1"/>
          <p:nvPr/>
        </p:nvSpPr>
        <p:spPr>
          <a:xfrm>
            <a:off x="463304" y="2519089"/>
            <a:ext cx="6992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B366C"/>
              </a:buClr>
            </a:pPr>
            <a:r>
              <a:rPr lang="en-US" sz="3600">
                <a:solidFill>
                  <a:srgbClr val="3B366C"/>
                </a:solidFill>
              </a:rPr>
              <a:t>*Select a representative from each homeroom or grade level to pick up the item list for their class.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03667-DF7C-489A-AEB9-F65AE243FA49}"/>
              </a:ext>
            </a:extLst>
          </p:cNvPr>
          <p:cNvSpPr txBox="1"/>
          <p:nvPr/>
        </p:nvSpPr>
        <p:spPr>
          <a:xfrm>
            <a:off x="10550728" y="6507480"/>
            <a:ext cx="1524841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i="1"/>
              <a:t>http://wvpbis.org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31D69-AE83-4C9B-80ED-9E30701AC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829" y="1685497"/>
            <a:ext cx="3416319" cy="34163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26D21E-6F4B-4D54-97D9-EDCEEEC9D746}"/>
              </a:ext>
            </a:extLst>
          </p:cNvPr>
          <p:cNvSpPr/>
          <p:nvPr/>
        </p:nvSpPr>
        <p:spPr>
          <a:xfrm>
            <a:off x="9279435" y="5123759"/>
            <a:ext cx="565484" cy="588016"/>
          </a:xfrm>
          <a:prstGeom prst="rect">
            <a:avLst/>
          </a:prstGeom>
          <a:solidFill>
            <a:srgbClr val="A9D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49E086-AFEE-48AC-84AD-1AD9995C9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1685" y="5734050"/>
            <a:ext cx="3259472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2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CAEC7E-D722-4FE2-8AC1-D3F35C6F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3" y="0"/>
            <a:ext cx="1214655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473A3D-748E-44C6-BC99-DB7FA365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3" y="365125"/>
            <a:ext cx="1214655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Select students to be cashiers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F1B78E-136D-45B5-94D2-ED90B9375A5A}"/>
              </a:ext>
            </a:extLst>
          </p:cNvPr>
          <p:cNvSpPr txBox="1"/>
          <p:nvPr/>
        </p:nvSpPr>
        <p:spPr>
          <a:xfrm>
            <a:off x="548267" y="1685497"/>
            <a:ext cx="6992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B366C"/>
              </a:buClr>
            </a:pPr>
            <a:r>
              <a:rPr lang="en-US" sz="3600">
                <a:solidFill>
                  <a:srgbClr val="3B366C"/>
                </a:solidFill>
              </a:rPr>
              <a:t>*Allow a student to run the cash register for the school store.</a:t>
            </a:r>
            <a:br>
              <a:rPr lang="en-US" sz="3600">
                <a:solidFill>
                  <a:srgbClr val="3B366C"/>
                </a:solidFill>
              </a:rPr>
            </a:br>
            <a:endParaRPr lang="en-US" sz="3600">
              <a:solidFill>
                <a:srgbClr val="3B366C"/>
              </a:solidFill>
            </a:endParaRPr>
          </a:p>
          <a:p>
            <a:pPr>
              <a:buClr>
                <a:srgbClr val="3B366C"/>
              </a:buClr>
            </a:pPr>
            <a:r>
              <a:rPr lang="en-US" sz="3600">
                <a:solidFill>
                  <a:srgbClr val="3B366C"/>
                </a:solidFill>
              </a:rPr>
              <a:t>*Student can pay to be the cashier, or the teacher can make this a reward for a “star” student.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03667-DF7C-489A-AEB9-F65AE243FA49}"/>
              </a:ext>
            </a:extLst>
          </p:cNvPr>
          <p:cNvSpPr txBox="1"/>
          <p:nvPr/>
        </p:nvSpPr>
        <p:spPr>
          <a:xfrm>
            <a:off x="10550728" y="6507480"/>
            <a:ext cx="1524841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i="1"/>
              <a:t>http://wvpbis.org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B4BD21-C033-48A5-8D01-CAC97516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659" y="1503896"/>
            <a:ext cx="3499689" cy="34996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E8DA23-AC30-45AA-AE42-E88E265B79A7}"/>
              </a:ext>
            </a:extLst>
          </p:cNvPr>
          <p:cNvSpPr/>
          <p:nvPr/>
        </p:nvSpPr>
        <p:spPr>
          <a:xfrm>
            <a:off x="9279435" y="5123759"/>
            <a:ext cx="565484" cy="588016"/>
          </a:xfrm>
          <a:prstGeom prst="rect">
            <a:avLst/>
          </a:prstGeom>
          <a:solidFill>
            <a:srgbClr val="A9D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D3B6EF-9CE0-4CAE-B26E-2FFE7C4FD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1685" y="5734050"/>
            <a:ext cx="3259472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3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CAEC7E-D722-4FE2-8AC1-D3F35C6F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3" y="0"/>
            <a:ext cx="1214655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473A3D-748E-44C6-BC99-DB7FA365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5" y="256837"/>
            <a:ext cx="1195525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Select students to be PBIS Rewards Trainers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F1B78E-136D-45B5-94D2-ED90B9375A5A}"/>
              </a:ext>
            </a:extLst>
          </p:cNvPr>
          <p:cNvSpPr txBox="1"/>
          <p:nvPr/>
        </p:nvSpPr>
        <p:spPr>
          <a:xfrm>
            <a:off x="548267" y="1685497"/>
            <a:ext cx="6992944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3B366C"/>
              </a:buClr>
            </a:pPr>
            <a:r>
              <a:rPr lang="en-US" sz="3600">
                <a:solidFill>
                  <a:srgbClr val="3B366C"/>
                </a:solidFill>
              </a:rPr>
              <a:t>*Allow students to assist with trainings</a:t>
            </a:r>
            <a:br>
              <a:rPr lang="en-US" sz="3600"/>
            </a:br>
            <a:endParaRPr lang="en-US" sz="3600">
              <a:solidFill>
                <a:srgbClr val="3B366C"/>
              </a:solidFill>
            </a:endParaRPr>
          </a:p>
          <a:p>
            <a:pPr>
              <a:buClr>
                <a:srgbClr val="3B366C"/>
              </a:buClr>
            </a:pPr>
            <a:r>
              <a:rPr lang="en-US" sz="3600">
                <a:solidFill>
                  <a:srgbClr val="3B366C"/>
                </a:solidFill>
              </a:rPr>
              <a:t>*Have students provide demos on how to use PBIS Rewards for other students</a:t>
            </a:r>
            <a:endParaRPr lang="en-US" sz="3600">
              <a:solidFill>
                <a:srgbClr val="3B366C"/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03667-DF7C-489A-AEB9-F65AE243FA49}"/>
              </a:ext>
            </a:extLst>
          </p:cNvPr>
          <p:cNvSpPr txBox="1"/>
          <p:nvPr/>
        </p:nvSpPr>
        <p:spPr>
          <a:xfrm>
            <a:off x="10550728" y="6507480"/>
            <a:ext cx="1524841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i="1"/>
              <a:t>http://wvpbis.org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31054A-5979-4925-B660-6254A314C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659" y="1503896"/>
            <a:ext cx="3499689" cy="349968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4646EC7-8638-44A8-90AE-2809828A22A4}"/>
              </a:ext>
            </a:extLst>
          </p:cNvPr>
          <p:cNvGrpSpPr/>
          <p:nvPr/>
        </p:nvGrpSpPr>
        <p:grpSpPr>
          <a:xfrm>
            <a:off x="8038595" y="1582400"/>
            <a:ext cx="3499689" cy="3314454"/>
            <a:chOff x="7961487" y="3845085"/>
            <a:chExt cx="965487" cy="9144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C3A4EFA-90B1-47BF-A478-CE0E9A9A660A}"/>
                </a:ext>
              </a:extLst>
            </p:cNvPr>
            <p:cNvSpPr/>
            <p:nvPr/>
          </p:nvSpPr>
          <p:spPr>
            <a:xfrm>
              <a:off x="7961487" y="3845085"/>
              <a:ext cx="914400" cy="914400"/>
            </a:xfrm>
            <a:prstGeom prst="ellipse">
              <a:avLst/>
            </a:prstGeom>
            <a:solidFill>
              <a:srgbClr val="F7931E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B5B0885-0153-45EE-8F91-F5136EEFA93B}"/>
                </a:ext>
              </a:extLst>
            </p:cNvPr>
            <p:cNvGrpSpPr/>
            <p:nvPr/>
          </p:nvGrpSpPr>
          <p:grpSpPr>
            <a:xfrm>
              <a:off x="8098355" y="4063854"/>
              <a:ext cx="828619" cy="508146"/>
              <a:chOff x="7785899" y="3814152"/>
              <a:chExt cx="1284059" cy="787441"/>
            </a:xfrm>
          </p:grpSpPr>
          <p:pic>
            <p:nvPicPr>
              <p:cNvPr id="24" name="Graphic 23" descr="Little Girl With Balloon with solid fill">
                <a:extLst>
                  <a:ext uri="{FF2B5EF4-FFF2-40B4-BE49-F238E27FC236}">
                    <a16:creationId xmlns:a16="http://schemas.microsoft.com/office/drawing/2014/main" id="{DF3EE25E-1CD2-4C38-9FC1-5FAA6A6576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34563" r="28056"/>
              <a:stretch/>
            </p:blipFill>
            <p:spPr>
              <a:xfrm flipH="1">
                <a:off x="8229561" y="3837206"/>
                <a:ext cx="840397" cy="764387"/>
              </a:xfrm>
              <a:prstGeom prst="rect">
                <a:avLst/>
              </a:prstGeom>
            </p:spPr>
          </p:pic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E2C69C5-4CB1-420E-8C8E-DC772D8DE41D}"/>
                  </a:ext>
                </a:extLst>
              </p:cNvPr>
              <p:cNvSpPr/>
              <p:nvPr/>
            </p:nvSpPr>
            <p:spPr>
              <a:xfrm>
                <a:off x="7785902" y="3814152"/>
                <a:ext cx="560124" cy="381188"/>
              </a:xfrm>
              <a:prstGeom prst="roundRect">
                <a:avLst/>
              </a:prstGeom>
              <a:solidFill>
                <a:srgbClr val="F7931E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BF01652-B8C6-42E0-AF03-2668A01BA46B}"/>
              </a:ext>
            </a:extLst>
          </p:cNvPr>
          <p:cNvSpPr/>
          <p:nvPr/>
        </p:nvSpPr>
        <p:spPr>
          <a:xfrm>
            <a:off x="9279435" y="5123759"/>
            <a:ext cx="565484" cy="588016"/>
          </a:xfrm>
          <a:prstGeom prst="rect">
            <a:avLst/>
          </a:prstGeom>
          <a:solidFill>
            <a:srgbClr val="A9D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C143AFF-A0BC-4955-AF2C-2A29E18EFE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1685" y="5734050"/>
            <a:ext cx="3259472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3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CAEC7E-D722-4FE2-8AC1-D3F35C6F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3" y="0"/>
            <a:ext cx="1214655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473A3D-748E-44C6-BC99-DB7FA365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5" y="256837"/>
            <a:ext cx="1195525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Student Web Portal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03667-DF7C-489A-AEB9-F65AE243FA49}"/>
              </a:ext>
            </a:extLst>
          </p:cNvPr>
          <p:cNvSpPr txBox="1"/>
          <p:nvPr/>
        </p:nvSpPr>
        <p:spPr>
          <a:xfrm>
            <a:off x="10550728" y="6507480"/>
            <a:ext cx="1524841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i="1"/>
              <a:t>http://wvpbis.org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F01652-B8C6-42E0-AF03-2668A01BA46B}"/>
              </a:ext>
            </a:extLst>
          </p:cNvPr>
          <p:cNvSpPr/>
          <p:nvPr/>
        </p:nvSpPr>
        <p:spPr>
          <a:xfrm>
            <a:off x="9279435" y="5123759"/>
            <a:ext cx="565484" cy="588016"/>
          </a:xfrm>
          <a:prstGeom prst="rect">
            <a:avLst/>
          </a:prstGeom>
          <a:solidFill>
            <a:srgbClr val="A9D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text, person, posing, holding&#10;&#10;Description automatically generated">
            <a:extLst>
              <a:ext uri="{FF2B5EF4-FFF2-40B4-BE49-F238E27FC236}">
                <a16:creationId xmlns:a16="http://schemas.microsoft.com/office/drawing/2014/main" id="{A8FA822D-7BFA-4553-BB47-1D5733441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83" y="0"/>
            <a:ext cx="1612490" cy="1809869"/>
          </a:xfrm>
          <a:prstGeom prst="rect">
            <a:avLst/>
          </a:prstGeom>
        </p:spPr>
      </p:pic>
      <p:pic>
        <p:nvPicPr>
          <p:cNvPr id="14" name="Picture 13" descr="A picture containing text, person, posing, holding&#10;&#10;Description automatically generated">
            <a:extLst>
              <a:ext uri="{FF2B5EF4-FFF2-40B4-BE49-F238E27FC236}">
                <a16:creationId xmlns:a16="http://schemas.microsoft.com/office/drawing/2014/main" id="{92DE395D-3F4C-4F11-99F2-A3D912DC3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5927" y="-32420"/>
            <a:ext cx="1612490" cy="18098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613CCD-DC20-4110-A82A-55869C83B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7614" y="1315329"/>
            <a:ext cx="7016771" cy="43964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5F3E27-D599-4677-86BD-8D3ECB282A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256" y="1859169"/>
            <a:ext cx="1805305" cy="34083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0282A5-D5F8-4633-AF6A-06407C94062E}"/>
              </a:ext>
            </a:extLst>
          </p:cNvPr>
          <p:cNvSpPr/>
          <p:nvPr/>
        </p:nvSpPr>
        <p:spPr>
          <a:xfrm>
            <a:off x="263256" y="4632159"/>
            <a:ext cx="1805306" cy="288758"/>
          </a:xfrm>
          <a:prstGeom prst="rect">
            <a:avLst/>
          </a:prstGeom>
          <a:noFill/>
          <a:ln w="76200">
            <a:solidFill>
              <a:srgbClr val="E22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A0FADF-D382-4CA7-8BA3-B20D4325D3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7614" y="1936673"/>
            <a:ext cx="9061916" cy="29846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0F962C-565F-4DE8-9C64-04A9675D9E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1387" y="2019227"/>
            <a:ext cx="7309226" cy="28195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52C6607-F111-4AF1-A567-01A89C4ADE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5170" y="1777449"/>
            <a:ext cx="8461658" cy="35663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0E93C9F-B1D4-4613-ADF9-8775CE4D92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2190" y="2574881"/>
            <a:ext cx="7207620" cy="17082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9E348DF-9CF4-4294-83E7-F35B34E37A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613" y="2882872"/>
            <a:ext cx="7264773" cy="109225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1BE0B4A-A3DD-47E6-9624-390C1ACA7F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1387" y="2019227"/>
            <a:ext cx="7309226" cy="281954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E002858-93C8-4082-BC89-A3DCEF684A5D}"/>
              </a:ext>
            </a:extLst>
          </p:cNvPr>
          <p:cNvSpPr/>
          <p:nvPr/>
        </p:nvSpPr>
        <p:spPr>
          <a:xfrm>
            <a:off x="2492190" y="3616462"/>
            <a:ext cx="7207620" cy="1222310"/>
          </a:xfrm>
          <a:prstGeom prst="rect">
            <a:avLst/>
          </a:prstGeom>
          <a:noFill/>
          <a:ln w="57150">
            <a:solidFill>
              <a:srgbClr val="E22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6C4B2A8-D48C-487A-9CF8-E4175D8660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51685" y="5734050"/>
            <a:ext cx="3259472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B0AB6B94810B468C527B1E842530CD" ma:contentTypeVersion="12" ma:contentTypeDescription="Create a new document." ma:contentTypeScope="" ma:versionID="b41a6839f1d361cd3aedf00a1c347660">
  <xsd:schema xmlns:xsd="http://www.w3.org/2001/XMLSchema" xmlns:xs="http://www.w3.org/2001/XMLSchema" xmlns:p="http://schemas.microsoft.com/office/2006/metadata/properties" xmlns:ns2="d6614c73-4811-4188-871a-e5c9a017da26" xmlns:ns3="31b4baf0-df35-4b3a-ab43-bc4c749387dc" targetNamespace="http://schemas.microsoft.com/office/2006/metadata/properties" ma:root="true" ma:fieldsID="9e99ede7da876ec83f40ddd9ed441e57" ns2:_="" ns3:_="">
    <xsd:import namespace="d6614c73-4811-4188-871a-e5c9a017da26"/>
    <xsd:import namespace="31b4baf0-df35-4b3a-ab43-bc4c74938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14c73-4811-4188-871a-e5c9a017da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4baf0-df35-4b3a-ab43-bc4c749387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1b4baf0-df35-4b3a-ab43-bc4c749387dc">
      <UserInfo>
        <DisplayName/>
        <AccountId xsi:nil="true"/>
        <AccountType/>
      </UserInfo>
    </SharedWithUsers>
    <MediaLengthInSeconds xmlns="d6614c73-4811-4188-871a-e5c9a017da26" xsi:nil="true"/>
  </documentManagement>
</p:properties>
</file>

<file path=customXml/itemProps1.xml><?xml version="1.0" encoding="utf-8"?>
<ds:datastoreItem xmlns:ds="http://schemas.openxmlformats.org/officeDocument/2006/customXml" ds:itemID="{FB05A83B-7271-4A02-8B4F-26589858D9DA}">
  <ds:schemaRefs>
    <ds:schemaRef ds:uri="31b4baf0-df35-4b3a-ab43-bc4c749387dc"/>
    <ds:schemaRef ds:uri="d6614c73-4811-4188-871a-e5c9a017da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61BF838-E325-46D3-9930-C52A240E08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560C5B-C82D-4920-B259-E6BD146B555B}">
  <ds:schemaRefs>
    <ds:schemaRef ds:uri="31b4baf0-df35-4b3a-ab43-bc4c749387dc"/>
    <ds:schemaRef ds:uri="d6614c73-4811-4188-871a-e5c9a017da26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680</Words>
  <Application>Microsoft Office PowerPoint</Application>
  <PresentationFormat>Widescreen</PresentationFormat>
  <Paragraphs>106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Amasis MT Pro Black</vt:lpstr>
      <vt:lpstr>Arial</vt:lpstr>
      <vt:lpstr>Calibri</vt:lpstr>
      <vt:lpstr>Calibri Light</vt:lpstr>
      <vt:lpstr>Roboto</vt:lpstr>
      <vt:lpstr>Roboto Condensed</vt:lpstr>
      <vt:lpstr>Office Theme</vt:lpstr>
      <vt:lpstr>Simple Light</vt:lpstr>
      <vt:lpstr>PBIS Rewards Presents Building Student Buy-In</vt:lpstr>
      <vt:lpstr>How to increase student engagement?</vt:lpstr>
      <vt:lpstr>Include students on your PBIS Team</vt:lpstr>
      <vt:lpstr>Allow students to be mentors</vt:lpstr>
      <vt:lpstr>Survey your students</vt:lpstr>
      <vt:lpstr>Allow students to make deliveries</vt:lpstr>
      <vt:lpstr>Select students to be cashiers</vt:lpstr>
      <vt:lpstr>Select students to be PBIS Rewards Trainers</vt:lpstr>
      <vt:lpstr>Student Web Portal</vt:lpstr>
      <vt:lpstr>Student Web Portal</vt:lpstr>
      <vt:lpstr>PowerPoint Presentation</vt:lpstr>
      <vt:lpstr>PowerPoint Presentation</vt:lpstr>
      <vt:lpstr>PowerPoint Presentation</vt:lpstr>
      <vt:lpstr>Show Me How</vt:lpstr>
      <vt:lpstr>PowerPoint Presentation</vt:lpstr>
      <vt:lpstr>PowerPoint Presentation</vt:lpstr>
      <vt:lpstr>Stay Connected With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</dc:title>
  <dc:creator>Anna Michaels</dc:creator>
  <cp:lastModifiedBy>Anna Michaels</cp:lastModifiedBy>
  <cp:revision>2</cp:revision>
  <dcterms:created xsi:type="dcterms:W3CDTF">2021-11-08T21:59:20Z</dcterms:created>
  <dcterms:modified xsi:type="dcterms:W3CDTF">2022-04-07T19:40:49Z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0x010100C7B0AB6B94810B468C527B1E842530CD</vt:lpwstr>
  </property>
  <property fmtid="{D5CDD505-2E9C-101B-9397-08002B2CF9AE}" pid="3" name="Order">
    <vt:r8>252200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</Properties>
</file>