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4"/>
    <p:sldMasterId id="2147483848" r:id="rId5"/>
    <p:sldMasterId id="2147483882" r:id="rId6"/>
  </p:sldMasterIdLst>
  <p:notesMasterIdLst>
    <p:notesMasterId r:id="rId53"/>
  </p:notesMasterIdLst>
  <p:sldIdLst>
    <p:sldId id="12806" r:id="rId7"/>
    <p:sldId id="12537" r:id="rId8"/>
    <p:sldId id="12890" r:id="rId9"/>
    <p:sldId id="12892" r:id="rId10"/>
    <p:sldId id="12564" r:id="rId11"/>
    <p:sldId id="12893" r:id="rId12"/>
    <p:sldId id="12895" r:id="rId13"/>
    <p:sldId id="12894" r:id="rId14"/>
    <p:sldId id="12896" r:id="rId15"/>
    <p:sldId id="12901" r:id="rId16"/>
    <p:sldId id="12897" r:id="rId17"/>
    <p:sldId id="12543" r:id="rId18"/>
    <p:sldId id="12899" r:id="rId19"/>
    <p:sldId id="12707" r:id="rId20"/>
    <p:sldId id="12819" r:id="rId21"/>
    <p:sldId id="12860" r:id="rId22"/>
    <p:sldId id="12898" r:id="rId23"/>
    <p:sldId id="12822" r:id="rId24"/>
    <p:sldId id="12823" r:id="rId25"/>
    <p:sldId id="12900" r:id="rId26"/>
    <p:sldId id="12825" r:id="rId27"/>
    <p:sldId id="12902" r:id="rId28"/>
    <p:sldId id="12904" r:id="rId29"/>
    <p:sldId id="12903" r:id="rId30"/>
    <p:sldId id="12905" r:id="rId31"/>
    <p:sldId id="12906" r:id="rId32"/>
    <p:sldId id="12831" r:id="rId33"/>
    <p:sldId id="12907" r:id="rId34"/>
    <p:sldId id="12908" r:id="rId35"/>
    <p:sldId id="12909" r:id="rId36"/>
    <p:sldId id="12835" r:id="rId37"/>
    <p:sldId id="12836" r:id="rId38"/>
    <p:sldId id="12910" r:id="rId39"/>
    <p:sldId id="12913" r:id="rId40"/>
    <p:sldId id="12842" r:id="rId41"/>
    <p:sldId id="12841" r:id="rId42"/>
    <p:sldId id="12839" r:id="rId43"/>
    <p:sldId id="12843" r:id="rId44"/>
    <p:sldId id="12840" r:id="rId45"/>
    <p:sldId id="12844" r:id="rId46"/>
    <p:sldId id="12845" r:id="rId47"/>
    <p:sldId id="12846" r:id="rId48"/>
    <p:sldId id="12847" r:id="rId49"/>
    <p:sldId id="12571" r:id="rId50"/>
    <p:sldId id="12911" r:id="rId51"/>
    <p:sldId id="1291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8AC3F7-695E-4197-A698-9B64DA52529E}" v="3" dt="2026-08-14T15:53:52.6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613" autoAdjust="0"/>
  </p:normalViewPr>
  <p:slideViewPr>
    <p:cSldViewPr snapToGrid="0">
      <p:cViewPr varScale="1">
        <p:scale>
          <a:sx n="47" d="100"/>
          <a:sy n="47" d="100"/>
        </p:scale>
        <p:origin x="78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E163C-9B77-4E84-A218-1DCDD2D9517E}"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065057-F809-465F-9888-B74AA115A6A7}" type="slidenum">
              <a:rPr lang="en-US" smtClean="0"/>
              <a:t>‹#›</a:t>
            </a:fld>
            <a:endParaRPr lang="en-US"/>
          </a:p>
        </p:txBody>
      </p:sp>
    </p:spTree>
    <p:extLst>
      <p:ext uri="{BB962C8B-B14F-4D97-AF65-F5344CB8AC3E}">
        <p14:creationId xmlns:p14="http://schemas.microsoft.com/office/powerpoint/2010/main" val="1168572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support.pbisrewards.com/guides/new-account-set-up-video/"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support.pbisrewards.com/guides/two-way-parent-communication/"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support.pbisrewards.com/guides/send-parent-letters/"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www.youtube.com/watch?v=j_1_yFUvXUA&amp;feature=youtu.be"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6A01C-FADD-421D-2156-561A52A490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B0015-1A30-1515-7114-D873293027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FF64ABD-233C-4574-D87A-B59042B42E5A}"/>
              </a:ext>
            </a:extLst>
          </p:cNvPr>
          <p:cNvSpPr>
            <a:spLocks noGrp="1"/>
          </p:cNvSpPr>
          <p:nvPr>
            <p:ph type="body" idx="1"/>
          </p:nvPr>
        </p:nvSpPr>
        <p:spPr/>
        <p:txBody>
          <a:bodyPr/>
          <a:lstStyle/>
          <a:p>
            <a:pPr marL="139700" indent="0">
              <a:buNone/>
            </a:pPr>
            <a:endParaRPr lang="en-US" dirty="0"/>
          </a:p>
        </p:txBody>
      </p:sp>
    </p:spTree>
    <p:extLst>
      <p:ext uri="{BB962C8B-B14F-4D97-AF65-F5344CB8AC3E}">
        <p14:creationId xmlns:p14="http://schemas.microsoft.com/office/powerpoint/2010/main" val="1340916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endParaRPr lang="en-US" dirty="0"/>
          </a:p>
        </p:txBody>
      </p:sp>
    </p:spTree>
    <p:extLst>
      <p:ext uri="{BB962C8B-B14F-4D97-AF65-F5344CB8AC3E}">
        <p14:creationId xmlns:p14="http://schemas.microsoft.com/office/powerpoint/2010/main" val="324199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defRPr/>
            </a:pPr>
            <a:r>
              <a:rPr lang="en-US"/>
              <a:t>Select the groups tab and open your group (CLICK)</a:t>
            </a:r>
          </a:p>
          <a:p>
            <a:pPr>
              <a:defRPr/>
            </a:pPr>
            <a:r>
              <a:rPr lang="en-US"/>
              <a:t>Next -Choose a student (CLICK)</a:t>
            </a:r>
          </a:p>
          <a:p>
            <a:pPr>
              <a:defRPr/>
            </a:pPr>
            <a:r>
              <a:rPr lang="en-US"/>
              <a:t>Now, we will select referral.  </a:t>
            </a:r>
          </a:p>
          <a:p>
            <a:pPr marL="139700" indent="0">
              <a:buNone/>
            </a:pPr>
            <a:endParaRPr lang="en-US"/>
          </a:p>
        </p:txBody>
      </p:sp>
    </p:spTree>
    <p:extLst>
      <p:ext uri="{BB962C8B-B14F-4D97-AF65-F5344CB8AC3E}">
        <p14:creationId xmlns:p14="http://schemas.microsoft.com/office/powerpoint/2010/main" val="541349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E2A9E-A687-B37E-704A-56BB44271C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C6FDC-22D5-11FA-9382-D6BCC59CE8F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D2F9C9C-07DA-0C25-C7DD-7BDD9B76284B}"/>
              </a:ext>
            </a:extLst>
          </p:cNvPr>
          <p:cNvSpPr>
            <a:spLocks noGrp="1"/>
          </p:cNvSpPr>
          <p:nvPr>
            <p:ph type="body" idx="1"/>
          </p:nvPr>
        </p:nvSpPr>
        <p:spPr/>
        <p:txBody>
          <a:bodyPr/>
          <a:lstStyle/>
          <a:p>
            <a:pPr>
              <a:defRPr/>
            </a:pPr>
            <a:r>
              <a:rPr lang="en-US"/>
              <a:t>This will open our referral options.  Let's begin by exploring the minor referrals.  </a:t>
            </a:r>
          </a:p>
        </p:txBody>
      </p:sp>
    </p:spTree>
    <p:extLst>
      <p:ext uri="{BB962C8B-B14F-4D97-AF65-F5344CB8AC3E}">
        <p14:creationId xmlns:p14="http://schemas.microsoft.com/office/powerpoint/2010/main" val="766132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D84ED-917B-3D1A-27E9-94A8147CE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BF7F7-B658-B6C9-E7A7-15EE1790A2E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412ECCB-49E8-54EC-2F40-3EF4EADEF64C}"/>
              </a:ext>
            </a:extLst>
          </p:cNvPr>
          <p:cNvSpPr>
            <a:spLocks noGrp="1"/>
          </p:cNvSpPr>
          <p:nvPr>
            <p:ph type="body" idx="1"/>
          </p:nvPr>
        </p:nvSpPr>
        <p:spPr/>
        <p:txBody>
          <a:bodyPr/>
          <a:lstStyle/>
          <a:p>
            <a:pPr>
              <a:defRPr/>
            </a:pPr>
            <a:r>
              <a:rPr lang="en-US"/>
              <a:t>Here we can see all minor referral for this student.  Depending on admin settings, we may see all minors for the students or minors that were written by you for the student.  (CLICK)</a:t>
            </a:r>
          </a:p>
          <a:p>
            <a:pPr>
              <a:defRPr/>
            </a:pPr>
            <a:r>
              <a:rPr lang="en-US"/>
              <a:t>We can select these minors to combine them and submit them as a major referral.  </a:t>
            </a:r>
          </a:p>
        </p:txBody>
      </p:sp>
    </p:spTree>
    <p:extLst>
      <p:ext uri="{BB962C8B-B14F-4D97-AF65-F5344CB8AC3E}">
        <p14:creationId xmlns:p14="http://schemas.microsoft.com/office/powerpoint/2010/main" val="2867646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C2A1C-45C7-4495-3AAC-E85363A60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910767-1404-CB32-3F67-8410E10F8BC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9A79AA9-5C18-84FF-BB21-21C650E29FE0}"/>
              </a:ext>
            </a:extLst>
          </p:cNvPr>
          <p:cNvSpPr>
            <a:spLocks noGrp="1"/>
          </p:cNvSpPr>
          <p:nvPr>
            <p:ph type="body" idx="1"/>
          </p:nvPr>
        </p:nvSpPr>
        <p:spPr/>
        <p:txBody>
          <a:bodyPr/>
          <a:lstStyle/>
          <a:p>
            <a:pPr>
              <a:defRPr/>
            </a:pPr>
            <a:r>
              <a:rPr lang="en-US"/>
              <a:t>Repeated minors are selected here.  We will then select submit selected if we are combining these and turning them into a major referral. This is done when we see a pattern of behavior (CLICK)</a:t>
            </a:r>
          </a:p>
          <a:p>
            <a:pPr>
              <a:defRPr/>
            </a:pPr>
            <a:r>
              <a:rPr lang="en-US"/>
              <a:t>If we are writing a new minor referral, we select new here (CLICK)</a:t>
            </a:r>
          </a:p>
          <a:p>
            <a:pPr marL="139700" indent="0">
              <a:buNone/>
            </a:pPr>
            <a:r>
              <a:rPr lang="en-US"/>
              <a:t>This will open the minor referral form.  </a:t>
            </a:r>
          </a:p>
        </p:txBody>
      </p:sp>
    </p:spTree>
    <p:extLst>
      <p:ext uri="{BB962C8B-B14F-4D97-AF65-F5344CB8AC3E}">
        <p14:creationId xmlns:p14="http://schemas.microsoft.com/office/powerpoint/2010/main" val="1244722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C4B48-05A2-AC49-AE61-1FAD6ACA1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FA5A45-5FC5-C954-1012-2FE86942ED2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40FDDE-411F-0758-D6DB-594C89DF1798}"/>
              </a:ext>
            </a:extLst>
          </p:cNvPr>
          <p:cNvSpPr>
            <a:spLocks noGrp="1"/>
          </p:cNvSpPr>
          <p:nvPr>
            <p:ph type="body" idx="1"/>
          </p:nvPr>
        </p:nvSpPr>
        <p:spPr/>
        <p:txBody>
          <a:bodyPr/>
          <a:lstStyle/>
          <a:p>
            <a:pPr marL="139700" indent="0">
              <a:buNone/>
              <a:defRPr/>
            </a:pPr>
            <a:r>
              <a:rPr lang="en-US" dirty="0"/>
              <a:t>Entering details of minor (classroom managed)</a:t>
            </a:r>
          </a:p>
          <a:p>
            <a:pPr>
              <a:defRPr/>
            </a:pPr>
            <a:r>
              <a:rPr lang="en-US" dirty="0">
                <a:cs typeface="Calibri"/>
              </a:rPr>
              <a:t>Admin. will only be notified if minor form if that setting is turned on.  (they will receive an email and message in system when students have a specific number of minor forms)</a:t>
            </a:r>
          </a:p>
          <a:p>
            <a:pPr marL="139700" lvl="0" indent="0" algn="l" rtl="0">
              <a:lnSpc>
                <a:spcPct val="100000"/>
              </a:lnSpc>
              <a:spcBef>
                <a:spcPts val="0"/>
              </a:spcBef>
              <a:spcAft>
                <a:spcPts val="0"/>
              </a:spcAft>
              <a:buSzPts val="1400"/>
              <a:buNone/>
            </a:pPr>
            <a:r>
              <a:rPr lang="en-US" dirty="0">
                <a:solidFill>
                  <a:schemeClr val="dk1"/>
                </a:solidFill>
              </a:rPr>
              <a:t>After you have completed all details, you will simply save. This will store this referral and make it visible for families. It may also be shown on the student portal, if that option is turned on in the admin settings.  </a:t>
            </a:r>
          </a:p>
        </p:txBody>
      </p:sp>
    </p:spTree>
    <p:extLst>
      <p:ext uri="{BB962C8B-B14F-4D97-AF65-F5344CB8AC3E}">
        <p14:creationId xmlns:p14="http://schemas.microsoft.com/office/powerpoint/2010/main" val="3873285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671C2-C071-8950-757D-0953100BE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3E3A6B-FA95-AF37-2985-009AB42E179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09DD208-45AB-705C-084B-B0EA1F674A8C}"/>
              </a:ext>
            </a:extLst>
          </p:cNvPr>
          <p:cNvSpPr>
            <a:spLocks noGrp="1"/>
          </p:cNvSpPr>
          <p:nvPr>
            <p:ph type="body" idx="1"/>
          </p:nvPr>
        </p:nvSpPr>
        <p:spPr/>
        <p:txBody>
          <a:bodyPr/>
          <a:lstStyle/>
          <a:p>
            <a:pPr>
              <a:defRPr/>
            </a:pPr>
            <a:r>
              <a:rPr lang="en-US"/>
              <a:t>Select the groups tab and open your group (CLICK)</a:t>
            </a:r>
          </a:p>
          <a:p>
            <a:pPr>
              <a:defRPr/>
            </a:pPr>
            <a:r>
              <a:rPr lang="en-US"/>
              <a:t>Next -Choose a student (CLICK)</a:t>
            </a:r>
          </a:p>
          <a:p>
            <a:pPr>
              <a:defRPr/>
            </a:pPr>
            <a:r>
              <a:rPr lang="en-US"/>
              <a:t>Now, we will select referral.  </a:t>
            </a:r>
          </a:p>
          <a:p>
            <a:pPr marL="139700" indent="0">
              <a:buNone/>
            </a:pPr>
            <a:endParaRPr lang="en-US"/>
          </a:p>
        </p:txBody>
      </p:sp>
    </p:spTree>
    <p:extLst>
      <p:ext uri="{BB962C8B-B14F-4D97-AF65-F5344CB8AC3E}">
        <p14:creationId xmlns:p14="http://schemas.microsoft.com/office/powerpoint/2010/main" val="4221384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6B28E-61F0-699D-FF62-A64C1D003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CE6AF-8775-8E3F-1E14-D46FFCE7741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1AAD0D3-6DA5-42D7-06E0-AFB0ED661BA4}"/>
              </a:ext>
            </a:extLst>
          </p:cNvPr>
          <p:cNvSpPr>
            <a:spLocks noGrp="1"/>
          </p:cNvSpPr>
          <p:nvPr>
            <p:ph type="body" idx="1"/>
          </p:nvPr>
        </p:nvSpPr>
        <p:spPr/>
        <p:txBody>
          <a:bodyPr/>
          <a:lstStyle/>
          <a:p>
            <a:pPr marL="139700" indent="0">
              <a:buNone/>
              <a:defRPr/>
            </a:pPr>
            <a:r>
              <a:rPr lang="en-US">
                <a:cs typeface="Calibri"/>
              </a:rPr>
              <a:t>Let’s explore the major referral </a:t>
            </a:r>
          </a:p>
        </p:txBody>
      </p:sp>
    </p:spTree>
    <p:extLst>
      <p:ext uri="{BB962C8B-B14F-4D97-AF65-F5344CB8AC3E}">
        <p14:creationId xmlns:p14="http://schemas.microsoft.com/office/powerpoint/2010/main" val="331275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defRPr/>
            </a:pPr>
            <a:r>
              <a:rPr lang="en-US" dirty="0"/>
              <a:t>Different from the minor form, with a major form, we will get a pop up to complete first.  Fill out this information.  (CLICK)</a:t>
            </a:r>
          </a:p>
          <a:p>
            <a:pPr>
              <a:defRPr/>
            </a:pPr>
            <a:r>
              <a:rPr lang="en-US" dirty="0"/>
              <a:t>You can even select to email this to the referral admin immediately by clicking here (CLICK)</a:t>
            </a:r>
          </a:p>
          <a:p>
            <a:pPr>
              <a:defRPr/>
            </a:pPr>
            <a:r>
              <a:rPr lang="en-US" dirty="0"/>
              <a:t>Once all information has been inputted, we then select record (CLICK)</a:t>
            </a:r>
          </a:p>
          <a:p>
            <a:pPr>
              <a:defRPr/>
            </a:pPr>
            <a:r>
              <a:rPr lang="en-US" dirty="0"/>
              <a:t>This will open the major referral form.  </a:t>
            </a:r>
          </a:p>
          <a:p>
            <a:pPr>
              <a:defRPr/>
            </a:pPr>
            <a:endParaRPr lang="en-US" dirty="0"/>
          </a:p>
        </p:txBody>
      </p:sp>
    </p:spTree>
    <p:extLst>
      <p:ext uri="{BB962C8B-B14F-4D97-AF65-F5344CB8AC3E}">
        <p14:creationId xmlns:p14="http://schemas.microsoft.com/office/powerpoint/2010/main" val="2625840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lvl="0" indent="0" algn="l" rtl="0">
              <a:lnSpc>
                <a:spcPct val="100000"/>
              </a:lnSpc>
              <a:spcBef>
                <a:spcPts val="0"/>
              </a:spcBef>
              <a:spcAft>
                <a:spcPts val="0"/>
              </a:spcAft>
              <a:buSzPts val="1400"/>
              <a:buNone/>
            </a:pPr>
            <a:r>
              <a:rPr lang="en-US">
                <a:solidFill>
                  <a:schemeClr val="dk1"/>
                </a:solidFill>
              </a:rPr>
              <a:t>Similar form appearance to minor but fields contain different behaviors/issues. Be sure all sections with a star have been completed or the submit option will not turn green and allow you to submit this to the office.  Give as much information as possible for your administrators.  </a:t>
            </a:r>
          </a:p>
        </p:txBody>
      </p:sp>
    </p:spTree>
    <p:extLst>
      <p:ext uri="{BB962C8B-B14F-4D97-AF65-F5344CB8AC3E}">
        <p14:creationId xmlns:p14="http://schemas.microsoft.com/office/powerpoint/2010/main" val="1786041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lvl="0" indent="0" algn="l" rtl="0">
              <a:lnSpc>
                <a:spcPct val="100000"/>
              </a:lnSpc>
              <a:spcBef>
                <a:spcPts val="0"/>
              </a:spcBef>
              <a:spcAft>
                <a:spcPts val="0"/>
              </a:spcAft>
              <a:buSzPts val="1400"/>
              <a:buNone/>
            </a:pPr>
            <a:r>
              <a:rPr lang="en-US">
                <a:solidFill>
                  <a:schemeClr val="dk1"/>
                </a:solidFill>
              </a:rPr>
              <a:t>After these are submitted to the office, administrators will receive an alert. </a:t>
            </a:r>
          </a:p>
          <a:p>
            <a:pPr marL="139700" lvl="0" indent="0" algn="l" rtl="0">
              <a:lnSpc>
                <a:spcPct val="100000"/>
              </a:lnSpc>
              <a:spcBef>
                <a:spcPts val="0"/>
              </a:spcBef>
              <a:spcAft>
                <a:spcPts val="0"/>
              </a:spcAft>
              <a:buSzPts val="1400"/>
              <a:buNone/>
            </a:pPr>
            <a:r>
              <a:rPr lang="en-US">
                <a:solidFill>
                  <a:schemeClr val="dk1"/>
                </a:solidFill>
              </a:rPr>
              <a:t>You will then open that tab and click on the pencil to finish processing the referral. We can see some basic information here and the pencil will allow us to see the full referral. Admin will process these referral by selecting the pencil in the Major Part 2 which are referrals that have been submitted to the office.  (CLICK)</a:t>
            </a:r>
          </a:p>
          <a:p>
            <a:pPr marL="139700" lvl="0" indent="0" algn="l" rtl="0">
              <a:lnSpc>
                <a:spcPct val="100000"/>
              </a:lnSpc>
              <a:spcBef>
                <a:spcPts val="0"/>
              </a:spcBef>
              <a:spcAft>
                <a:spcPts val="0"/>
              </a:spcAft>
              <a:buSzPts val="1400"/>
              <a:buNone/>
            </a:pPr>
            <a:r>
              <a:rPr lang="en-US">
                <a:solidFill>
                  <a:schemeClr val="dk1"/>
                </a:solidFill>
              </a:rPr>
              <a:t>To finalize and process the referral, select the pencil..  </a:t>
            </a:r>
          </a:p>
        </p:txBody>
      </p:sp>
    </p:spTree>
    <p:extLst>
      <p:ext uri="{BB962C8B-B14F-4D97-AF65-F5344CB8AC3E}">
        <p14:creationId xmlns:p14="http://schemas.microsoft.com/office/powerpoint/2010/main" val="3011871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lvl="0" indent="0" algn="l" rtl="0">
              <a:lnSpc>
                <a:spcPct val="100000"/>
              </a:lnSpc>
              <a:spcBef>
                <a:spcPts val="0"/>
              </a:spcBef>
              <a:spcAft>
                <a:spcPts val="0"/>
              </a:spcAft>
              <a:buSzPts val="1400"/>
              <a:buNone/>
            </a:pPr>
            <a:r>
              <a:rPr lang="en-US">
                <a:solidFill>
                  <a:schemeClr val="dk1"/>
                </a:solidFill>
              </a:rPr>
              <a:t>The referral form will be located at the top of the page, at the bottom we will see options to provide administrative action and responses. {CLICK}</a:t>
            </a:r>
          </a:p>
          <a:p>
            <a:pPr marL="139700" lvl="0" indent="0" algn="l" rtl="0">
              <a:lnSpc>
                <a:spcPct val="100000"/>
              </a:lnSpc>
              <a:spcBef>
                <a:spcPts val="0"/>
              </a:spcBef>
              <a:spcAft>
                <a:spcPts val="0"/>
              </a:spcAft>
              <a:buSzPts val="1400"/>
              <a:buNone/>
            </a:pPr>
            <a:r>
              <a:rPr lang="en-US">
                <a:solidFill>
                  <a:schemeClr val="dk1"/>
                </a:solidFill>
              </a:rPr>
              <a:t>These options were created in your BRS settings.  You can even assign Compass Curriculum lessons as a part of the corrective action for the student. Lesson options will populate for you based on the problem behavior.  You will then assign the start and end date, as well as the tier.  {CLICK}</a:t>
            </a:r>
          </a:p>
          <a:p>
            <a:pPr marL="139700" lvl="0" indent="0" algn="l" rtl="0">
              <a:lnSpc>
                <a:spcPct val="100000"/>
              </a:lnSpc>
              <a:spcBef>
                <a:spcPts val="0"/>
              </a:spcBef>
              <a:spcAft>
                <a:spcPts val="0"/>
              </a:spcAft>
              <a:buSzPts val="1400"/>
              <a:buNone/>
            </a:pPr>
            <a:r>
              <a:rPr lang="en-US">
                <a:solidFill>
                  <a:schemeClr val="dk1"/>
                </a:solidFill>
              </a:rPr>
              <a:t>At the bottom you will have a space for additional notes.  Administrative comments are required.  Much like the major referral form, the MARK COMPLETE button will not become available until all fields are completed.  These are indicated by the star on these forms.  {CLICK}</a:t>
            </a:r>
          </a:p>
          <a:p>
            <a:pPr marL="139700" lvl="0" indent="0" algn="l" rtl="0">
              <a:lnSpc>
                <a:spcPct val="100000"/>
              </a:lnSpc>
              <a:spcBef>
                <a:spcPts val="0"/>
              </a:spcBef>
              <a:spcAft>
                <a:spcPts val="0"/>
              </a:spcAft>
              <a:buSzPts val="1400"/>
              <a:buNone/>
            </a:pPr>
            <a:r>
              <a:rPr lang="en-US">
                <a:solidFill>
                  <a:schemeClr val="dk1"/>
                </a:solidFill>
              </a:rPr>
              <a:t>You may also want to send a notification home to families. To be clear, families will see these referrals, even if you don’t send a notification home. {CLICK}</a:t>
            </a:r>
          </a:p>
          <a:p>
            <a:pPr marL="139700" lvl="0" indent="0" algn="l" rtl="0">
              <a:lnSpc>
                <a:spcPct val="100000"/>
              </a:lnSpc>
              <a:spcBef>
                <a:spcPts val="0"/>
              </a:spcBef>
              <a:spcAft>
                <a:spcPts val="0"/>
              </a:spcAft>
              <a:buSzPts val="1400"/>
              <a:buNone/>
            </a:pPr>
            <a:r>
              <a:rPr lang="en-US">
                <a:solidFill>
                  <a:schemeClr val="dk1"/>
                </a:solidFill>
              </a:rPr>
              <a:t>Once you have completed the referral, you will click MARK COMPLETE to finalize the referral.  This is when the notification is sent to the family.  If you opt not to send the notification, it will still be available to view for the family, but an alert will not be sent.  </a:t>
            </a:r>
          </a:p>
        </p:txBody>
      </p:sp>
    </p:spTree>
    <p:extLst>
      <p:ext uri="{BB962C8B-B14F-4D97-AF65-F5344CB8AC3E}">
        <p14:creationId xmlns:p14="http://schemas.microsoft.com/office/powerpoint/2010/main" val="4261207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lvl="0" indent="0" algn="l" rtl="0">
              <a:lnSpc>
                <a:spcPct val="100000"/>
              </a:lnSpc>
              <a:spcBef>
                <a:spcPts val="0"/>
              </a:spcBef>
              <a:spcAft>
                <a:spcPts val="0"/>
              </a:spcAft>
              <a:buSzPts val="1400"/>
              <a:buNone/>
            </a:pPr>
            <a:r>
              <a:rPr lang="en-US">
                <a:solidFill>
                  <a:schemeClr val="dk1"/>
                </a:solidFill>
              </a:rPr>
              <a:t>Abbreviated information sent to parent app with major and minor forms. This is also visible to students on the student app if this is turned on in your school admin settings.  </a:t>
            </a:r>
          </a:p>
          <a:p>
            <a:pPr marL="139700" lvl="0" indent="0" algn="l" rtl="0">
              <a:lnSpc>
                <a:spcPct val="100000"/>
              </a:lnSpc>
              <a:spcBef>
                <a:spcPts val="0"/>
              </a:spcBef>
              <a:spcAft>
                <a:spcPts val="0"/>
              </a:spcAft>
              <a:buSzPts val="1400"/>
              <a:buNone/>
            </a:pPr>
            <a:r>
              <a:rPr lang="en-US">
                <a:solidFill>
                  <a:schemeClr val="dk1"/>
                </a:solidFill>
              </a:rPr>
              <a:t>Minor form – sent to parent when staff member clicks Save</a:t>
            </a:r>
          </a:p>
          <a:p>
            <a:pPr marL="139700" lvl="0" indent="0" algn="l" rtl="0">
              <a:lnSpc>
                <a:spcPct val="100000"/>
              </a:lnSpc>
              <a:spcBef>
                <a:spcPts val="0"/>
              </a:spcBef>
              <a:spcAft>
                <a:spcPts val="0"/>
              </a:spcAft>
              <a:buSzPts val="1400"/>
              <a:buNone/>
            </a:pPr>
            <a:r>
              <a:rPr lang="en-US">
                <a:solidFill>
                  <a:schemeClr val="dk1"/>
                </a:solidFill>
              </a:rPr>
              <a:t>Major form – sent to parent when admin. completes form </a:t>
            </a:r>
          </a:p>
          <a:p>
            <a:pPr marL="139700" lvl="0" indent="0" algn="l" rtl="0">
              <a:lnSpc>
                <a:spcPct val="100000"/>
              </a:lnSpc>
              <a:spcBef>
                <a:spcPts val="0"/>
              </a:spcBef>
              <a:spcAft>
                <a:spcPts val="0"/>
              </a:spcAft>
              <a:buSzPts val="1400"/>
              <a:buNone/>
            </a:pPr>
            <a:r>
              <a:rPr lang="en-US">
                <a:solidFill>
                  <a:schemeClr val="dk1"/>
                </a:solidFill>
              </a:rPr>
              <a:t>Forms can be printed as PDF and sent home as paper copy or emailed home</a:t>
            </a:r>
          </a:p>
        </p:txBody>
      </p:sp>
    </p:spTree>
    <p:extLst>
      <p:ext uri="{BB962C8B-B14F-4D97-AF65-F5344CB8AC3E}">
        <p14:creationId xmlns:p14="http://schemas.microsoft.com/office/powerpoint/2010/main" val="2618366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lvl="0" indent="-317500" algn="l" rtl="0">
              <a:lnSpc>
                <a:spcPct val="100000"/>
              </a:lnSpc>
              <a:spcBef>
                <a:spcPts val="0"/>
              </a:spcBef>
              <a:spcAft>
                <a:spcPts val="0"/>
              </a:spcAft>
              <a:buSzPts val="1400"/>
              <a:buChar char="●"/>
            </a:pPr>
            <a:r>
              <a:rPr lang="en-US"/>
              <a:t>In this section, we will discuss how to log into the PBIS Rewards system </a:t>
            </a:r>
          </a:p>
          <a:p>
            <a:pPr marL="457200" lvl="0" indent="-317500" algn="l" rtl="0">
              <a:lnSpc>
                <a:spcPct val="100000"/>
              </a:lnSpc>
              <a:spcBef>
                <a:spcPts val="0"/>
              </a:spcBef>
              <a:spcAft>
                <a:spcPts val="0"/>
              </a:spcAft>
              <a:buSzPts val="1400"/>
              <a:buChar char="●"/>
            </a:pPr>
            <a:r>
              <a:rPr lang="en-US"/>
              <a:t>Take note of the laptop on our screen.  We are first going to discuss ways for you to log in to your school’s PBIS Rewards platform. While we show you this information, we will not need to </a:t>
            </a:r>
          </a:p>
          <a:p>
            <a:pPr marL="457200" lvl="0" indent="-317500" algn="l" rtl="0">
              <a:lnSpc>
                <a:spcPct val="100000"/>
              </a:lnSpc>
              <a:spcBef>
                <a:spcPts val="0"/>
              </a:spcBef>
              <a:spcAft>
                <a:spcPts val="0"/>
              </a:spcAft>
              <a:buSzPts val="1400"/>
              <a:buChar char="●"/>
            </a:pPr>
            <a:r>
              <a:rPr lang="en-US"/>
              <a:t>New Account Password Set-up, Staff App Download and Auth Code Sign-in Video Link: </a:t>
            </a:r>
            <a:r>
              <a:rPr lang="en-US" u="sng">
                <a:solidFill>
                  <a:schemeClr val="hlink"/>
                </a:solidFill>
                <a:hlinkClick r:id="rId3"/>
              </a:rPr>
              <a:t>https://support.pbisrewards.com/guides/new-account-set-up-video/</a:t>
            </a:r>
            <a:endParaRPr lang="en-US"/>
          </a:p>
          <a:p>
            <a:endParaRPr lang="en-US"/>
          </a:p>
        </p:txBody>
      </p:sp>
    </p:spTree>
    <p:extLst>
      <p:ext uri="{BB962C8B-B14F-4D97-AF65-F5344CB8AC3E}">
        <p14:creationId xmlns:p14="http://schemas.microsoft.com/office/powerpoint/2010/main" val="3811369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SzPts val="1400"/>
              <a:buNone/>
            </a:pPr>
            <a:r>
              <a:rPr lang="en-US"/>
              <a:t>From the home screen click on Students. This will bring you to the student page.  From here, you see an absent column.  (CLICK) </a:t>
            </a:r>
          </a:p>
          <a:p>
            <a:pPr marL="0" indent="0">
              <a:buSzPts val="1400"/>
              <a:buNone/>
            </a:pPr>
            <a:r>
              <a:rPr lang="en-US"/>
              <a:t>Find the student you are marking absent and select that attendance icon. (CLICK) </a:t>
            </a:r>
          </a:p>
          <a:p>
            <a:pPr marL="0" indent="0">
              <a:buSzPts val="1400"/>
              <a:buNone/>
            </a:pPr>
            <a:r>
              <a:rPr lang="en-US"/>
              <a:t>This dialog box will appear to inform you that you are marking this child absent from the school, not just a class, and you will confirm by choosing yes, to mark the student absent.  {CLICK}</a:t>
            </a:r>
          </a:p>
          <a:p>
            <a:pPr marL="0" indent="0">
              <a:buSzPts val="1400"/>
              <a:buNone/>
            </a:pPr>
            <a:r>
              <a:rPr lang="en-US"/>
              <a:t>Here you can see the student was marked absent. </a:t>
            </a:r>
          </a:p>
          <a:p>
            <a:pPr marL="0" indent="0">
              <a:buSzPts val="1400"/>
              <a:buNone/>
            </a:pPr>
            <a:r>
              <a:rPr lang="en-US"/>
              <a:t>Follow the same steps to mark the student as present.  </a:t>
            </a:r>
          </a:p>
          <a:p>
            <a:pPr marL="0" indent="0">
              <a:buSzPts val="1400"/>
              <a:buNone/>
            </a:pPr>
            <a:r>
              <a:rPr lang="en-US"/>
              <a:t>You can also mark the child present from the home page and groups page as well. I will show you this in the coming slides. </a:t>
            </a:r>
          </a:p>
        </p:txBody>
      </p:sp>
    </p:spTree>
    <p:extLst>
      <p:ext uri="{BB962C8B-B14F-4D97-AF65-F5344CB8AC3E}">
        <p14:creationId xmlns:p14="http://schemas.microsoft.com/office/powerpoint/2010/main" val="2112222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4E1BA-2E28-0A65-23B6-12DC9192E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05AAC-B495-3D45-8E8D-CDF3DFE561E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98E0CDA-8FC4-009D-4788-A0346FABBBE1}"/>
              </a:ext>
            </a:extLst>
          </p:cNvPr>
          <p:cNvSpPr>
            <a:spLocks noGrp="1"/>
          </p:cNvSpPr>
          <p:nvPr>
            <p:ph type="body" idx="1"/>
          </p:nvPr>
        </p:nvSpPr>
        <p:spPr/>
        <p:txBody>
          <a:bodyPr/>
          <a:lstStyle/>
          <a:p>
            <a:pPr marL="0" indent="0">
              <a:buSzPts val="1400"/>
              <a:buNone/>
            </a:pPr>
            <a:r>
              <a:rPr lang="en-US"/>
              <a:t>From the home screen click on Students. This will bring you to the student page.  From here, you see an absent column.  (CLICK) </a:t>
            </a:r>
          </a:p>
          <a:p>
            <a:pPr marL="0" indent="0">
              <a:buSzPts val="1400"/>
              <a:buNone/>
            </a:pPr>
            <a:r>
              <a:rPr lang="en-US"/>
              <a:t>Find the student you are marking absent and select that attendance icon. (CLICK) </a:t>
            </a:r>
          </a:p>
          <a:p>
            <a:pPr marL="0" indent="0">
              <a:buSzPts val="1400"/>
              <a:buNone/>
            </a:pPr>
            <a:r>
              <a:rPr lang="en-US"/>
              <a:t>This dialog box will appear to inform you that you are marking this child absent from the school, not just a class, and you will confirm by choosing yes, to mark the student absent.  {CLICK}</a:t>
            </a:r>
          </a:p>
          <a:p>
            <a:pPr marL="0" indent="0">
              <a:buSzPts val="1400"/>
              <a:buNone/>
            </a:pPr>
            <a:r>
              <a:rPr lang="en-US"/>
              <a:t>Here you can see the student was marked absent. </a:t>
            </a:r>
          </a:p>
          <a:p>
            <a:pPr marL="0" indent="0">
              <a:buSzPts val="1400"/>
              <a:buNone/>
            </a:pPr>
            <a:r>
              <a:rPr lang="en-US"/>
              <a:t>Follow the same steps to mark the student as present.  </a:t>
            </a:r>
          </a:p>
          <a:p>
            <a:pPr marL="0" indent="0">
              <a:buSzPts val="1400"/>
              <a:buNone/>
            </a:pPr>
            <a:r>
              <a:rPr lang="en-US"/>
              <a:t>You can also mark the child present from the home page and groups page as well. I will show you this in the coming slides. </a:t>
            </a:r>
          </a:p>
        </p:txBody>
      </p:sp>
    </p:spTree>
    <p:extLst>
      <p:ext uri="{BB962C8B-B14F-4D97-AF65-F5344CB8AC3E}">
        <p14:creationId xmlns:p14="http://schemas.microsoft.com/office/powerpoint/2010/main" val="2087778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27DBF-CC0C-7C3A-CA08-F982FB6CC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93E7F3-3759-4746-E029-A81DBBAB547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9137F2B-44B1-EE76-B258-C4AC6457CDC0}"/>
              </a:ext>
            </a:extLst>
          </p:cNvPr>
          <p:cNvSpPr>
            <a:spLocks noGrp="1"/>
          </p:cNvSpPr>
          <p:nvPr>
            <p:ph type="body" idx="1"/>
          </p:nvPr>
        </p:nvSpPr>
        <p:spPr/>
        <p:txBody>
          <a:bodyPr/>
          <a:lstStyle/>
          <a:p>
            <a:pPr marL="0" indent="0">
              <a:buSzPts val="1400"/>
              <a:buNone/>
            </a:pPr>
            <a:r>
              <a:rPr lang="en-US" dirty="0"/>
              <a:t>From the home screen click on Students. This will bring you to the student page.  From here, you see an absent column.  (CLICK) </a:t>
            </a:r>
          </a:p>
          <a:p>
            <a:pPr marL="0" indent="0">
              <a:buSzPts val="1400"/>
              <a:buNone/>
            </a:pPr>
            <a:r>
              <a:rPr lang="en-US" dirty="0"/>
              <a:t>Find the student you are marking absent and select that attendance icon. (CLICK) </a:t>
            </a:r>
          </a:p>
          <a:p>
            <a:pPr marL="0" indent="0">
              <a:buSzPts val="1400"/>
              <a:buNone/>
            </a:pPr>
            <a:r>
              <a:rPr lang="en-US" dirty="0"/>
              <a:t>This dialog box will appear to inform you that you are marking this child absent from the school, not just a class, and you will confirm by choosing yes, to mark the student absent.  {CLICK}</a:t>
            </a:r>
          </a:p>
          <a:p>
            <a:pPr marL="0" indent="0">
              <a:buSzPts val="1400"/>
              <a:buNone/>
            </a:pPr>
            <a:r>
              <a:rPr lang="en-US" dirty="0"/>
              <a:t>Here you can see the student was marked absent. </a:t>
            </a:r>
          </a:p>
          <a:p>
            <a:pPr marL="0" indent="0">
              <a:buSzPts val="1400"/>
              <a:buNone/>
            </a:pPr>
            <a:r>
              <a:rPr lang="en-US" dirty="0"/>
              <a:t>Follow the same steps to mark the student as present.  </a:t>
            </a:r>
          </a:p>
          <a:p>
            <a:pPr marL="0" indent="0">
              <a:buSzPts val="1400"/>
              <a:buNone/>
            </a:pPr>
            <a:r>
              <a:rPr lang="en-US" dirty="0"/>
              <a:t>You can also mark the child present from the home page and groups page as well. I will show you this in the coming slides. </a:t>
            </a:r>
          </a:p>
        </p:txBody>
      </p:sp>
    </p:spTree>
    <p:extLst>
      <p:ext uri="{BB962C8B-B14F-4D97-AF65-F5344CB8AC3E}">
        <p14:creationId xmlns:p14="http://schemas.microsoft.com/office/powerpoint/2010/main" val="832961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00112-A4F9-0219-B46E-03EE7A1D2A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A2360-E4F0-5B40-2BB5-4172C62A3AF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7C9C447-3652-35AA-D4D5-ED7363743F2F}"/>
              </a:ext>
            </a:extLst>
          </p:cNvPr>
          <p:cNvSpPr>
            <a:spLocks noGrp="1"/>
          </p:cNvSpPr>
          <p:nvPr>
            <p:ph type="body" idx="1"/>
          </p:nvPr>
        </p:nvSpPr>
        <p:spPr/>
        <p:txBody>
          <a:bodyPr/>
          <a:lstStyle/>
          <a:p>
            <a:pPr marL="0" indent="0">
              <a:buSzPts val="1400"/>
              <a:buNone/>
            </a:pPr>
            <a:r>
              <a:rPr lang="en-US"/>
              <a:t>From the home screen click on Students. This will bring you to the student page.  From here, you see an absent column.  (CLICK) </a:t>
            </a:r>
          </a:p>
          <a:p>
            <a:pPr marL="0" indent="0">
              <a:buSzPts val="1400"/>
              <a:buNone/>
            </a:pPr>
            <a:r>
              <a:rPr lang="en-US"/>
              <a:t>Find the student you are marking absent and select that attendance icon. (CLICK) </a:t>
            </a:r>
          </a:p>
          <a:p>
            <a:pPr marL="0" indent="0">
              <a:buSzPts val="1400"/>
              <a:buNone/>
            </a:pPr>
            <a:r>
              <a:rPr lang="en-US"/>
              <a:t>This dialog box will appear to inform you that you are marking this child absent from the school, not just a class, and you will confirm by choosing yes, to mark the student absent.  {CLICK}</a:t>
            </a:r>
          </a:p>
          <a:p>
            <a:pPr marL="0" indent="0">
              <a:buSzPts val="1400"/>
              <a:buNone/>
            </a:pPr>
            <a:r>
              <a:rPr lang="en-US"/>
              <a:t>Here you can see the student was marked absent. </a:t>
            </a:r>
          </a:p>
          <a:p>
            <a:pPr marL="0" indent="0">
              <a:buSzPts val="1400"/>
              <a:buNone/>
            </a:pPr>
            <a:r>
              <a:rPr lang="en-US"/>
              <a:t>Follow the same steps to mark the student as present.  </a:t>
            </a:r>
          </a:p>
          <a:p>
            <a:pPr marL="0" indent="0">
              <a:buSzPts val="1400"/>
              <a:buNone/>
            </a:pPr>
            <a:r>
              <a:rPr lang="en-US"/>
              <a:t>You can also mark the child present from the home page and groups page as well. I will show you this in the coming slides. </a:t>
            </a:r>
          </a:p>
        </p:txBody>
      </p:sp>
    </p:spTree>
    <p:extLst>
      <p:ext uri="{BB962C8B-B14F-4D97-AF65-F5344CB8AC3E}">
        <p14:creationId xmlns:p14="http://schemas.microsoft.com/office/powerpoint/2010/main" val="3598621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75148-BBD5-9B37-5C66-0D40ADA43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BE19F-E98B-7FD4-458C-052E26A7694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24C1F8B-86B2-916C-36CE-45CD2D46CD56}"/>
              </a:ext>
            </a:extLst>
          </p:cNvPr>
          <p:cNvSpPr>
            <a:spLocks noGrp="1"/>
          </p:cNvSpPr>
          <p:nvPr>
            <p:ph type="body" idx="1"/>
          </p:nvPr>
        </p:nvSpPr>
        <p:spPr/>
        <p:txBody>
          <a:bodyPr/>
          <a:lstStyle/>
          <a:p>
            <a:pPr marL="0" indent="0">
              <a:buSzPts val="1400"/>
              <a:buNone/>
            </a:pPr>
            <a:r>
              <a:rPr lang="en-US"/>
              <a:t>From the home screen click on Students. This will bring you to the student page.  From here, you see an absent column.  (CLICK) </a:t>
            </a:r>
          </a:p>
          <a:p>
            <a:pPr marL="0" indent="0">
              <a:buSzPts val="1400"/>
              <a:buNone/>
            </a:pPr>
            <a:r>
              <a:rPr lang="en-US"/>
              <a:t>Find the student you are marking absent and select that attendance icon. (CLICK) </a:t>
            </a:r>
          </a:p>
          <a:p>
            <a:pPr marL="0" indent="0">
              <a:buSzPts val="1400"/>
              <a:buNone/>
            </a:pPr>
            <a:r>
              <a:rPr lang="en-US"/>
              <a:t>This dialog box will appear to inform you that you are marking this child absent from the school, not just a class, and you will confirm by choosing yes, to mark the student absent.  {CLICK}</a:t>
            </a:r>
          </a:p>
          <a:p>
            <a:pPr marL="0" indent="0">
              <a:buSzPts val="1400"/>
              <a:buNone/>
            </a:pPr>
            <a:r>
              <a:rPr lang="en-US"/>
              <a:t>Here you can see the student was marked absent. </a:t>
            </a:r>
          </a:p>
          <a:p>
            <a:pPr marL="0" indent="0">
              <a:buSzPts val="1400"/>
              <a:buNone/>
            </a:pPr>
            <a:r>
              <a:rPr lang="en-US"/>
              <a:t>Follow the same steps to mark the student as present.  </a:t>
            </a:r>
          </a:p>
          <a:p>
            <a:pPr marL="0" indent="0">
              <a:buSzPts val="1400"/>
              <a:buNone/>
            </a:pPr>
            <a:r>
              <a:rPr lang="en-US"/>
              <a:t>You can also mark the child present from the home page and groups page as well. I will show you this in the coming slides. </a:t>
            </a:r>
          </a:p>
        </p:txBody>
      </p:sp>
    </p:spTree>
    <p:extLst>
      <p:ext uri="{BB962C8B-B14F-4D97-AF65-F5344CB8AC3E}">
        <p14:creationId xmlns:p14="http://schemas.microsoft.com/office/powerpoint/2010/main" val="2401622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F3908-5F68-3ED3-9076-77AD7DE19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C619F-99AB-6B19-33CB-29F788CD1D2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1FB9ACB-9204-54B9-2536-2588B3B44248}"/>
              </a:ext>
            </a:extLst>
          </p:cNvPr>
          <p:cNvSpPr>
            <a:spLocks noGrp="1"/>
          </p:cNvSpPr>
          <p:nvPr>
            <p:ph type="body" idx="1"/>
          </p:nvPr>
        </p:nvSpPr>
        <p:spPr/>
        <p:txBody>
          <a:bodyPr/>
          <a:lstStyle/>
          <a:p>
            <a:pPr marL="0" indent="0">
              <a:buSzPts val="1400"/>
              <a:buNone/>
            </a:pPr>
            <a:r>
              <a:rPr lang="en-US"/>
              <a:t>From the home screen click on Students. This will bring you to the student page.  From here, you see an absent column.  (CLICK) </a:t>
            </a:r>
          </a:p>
          <a:p>
            <a:pPr marL="0" indent="0">
              <a:buSzPts val="1400"/>
              <a:buNone/>
            </a:pPr>
            <a:r>
              <a:rPr lang="en-US"/>
              <a:t>Find the student you are marking absent and select that attendance icon. (CLICK) </a:t>
            </a:r>
          </a:p>
          <a:p>
            <a:pPr marL="0" indent="0">
              <a:buSzPts val="1400"/>
              <a:buNone/>
            </a:pPr>
            <a:r>
              <a:rPr lang="en-US"/>
              <a:t>This dialog box will appear to inform you that you are marking this child absent from the school, not just a class, and you will confirm by choosing yes, to mark the student absent.  {CLICK}</a:t>
            </a:r>
          </a:p>
          <a:p>
            <a:pPr marL="0" indent="0">
              <a:buSzPts val="1400"/>
              <a:buNone/>
            </a:pPr>
            <a:r>
              <a:rPr lang="en-US"/>
              <a:t>Here you can see the student was marked absent. </a:t>
            </a:r>
          </a:p>
          <a:p>
            <a:pPr marL="0" indent="0">
              <a:buSzPts val="1400"/>
              <a:buNone/>
            </a:pPr>
            <a:r>
              <a:rPr lang="en-US"/>
              <a:t>Follow the same steps to mark the student as present.  </a:t>
            </a:r>
          </a:p>
          <a:p>
            <a:pPr marL="0" indent="0">
              <a:buSzPts val="1400"/>
              <a:buNone/>
            </a:pPr>
            <a:r>
              <a:rPr lang="en-US"/>
              <a:t>You can also mark the child present from the home page and groups page as well. I will show you this in the coming slides. </a:t>
            </a:r>
          </a:p>
        </p:txBody>
      </p:sp>
    </p:spTree>
    <p:extLst>
      <p:ext uri="{BB962C8B-B14F-4D97-AF65-F5344CB8AC3E}">
        <p14:creationId xmlns:p14="http://schemas.microsoft.com/office/powerpoint/2010/main" val="1177473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SzPts val="1400"/>
              <a:buNone/>
            </a:pPr>
            <a:r>
              <a:rPr lang="en-US"/>
              <a:t>Hall passes can be done from the home page and the groups page.  Let’s take a look at how this is done from both places. </a:t>
            </a:r>
          </a:p>
          <a:p>
            <a:pPr marL="0" indent="0">
              <a:buSzPts val="1400"/>
              <a:buNone/>
            </a:pPr>
            <a:r>
              <a:rPr lang="en-US"/>
              <a:t>From the home screen, you will search for a student by clicking in this box and typing the student’s name and then, select the student’s card. (CLICK) </a:t>
            </a:r>
          </a:p>
          <a:p>
            <a:pPr marL="0" indent="0">
              <a:buSzPts val="1400"/>
              <a:buNone/>
            </a:pPr>
            <a:r>
              <a:rPr lang="en-US"/>
              <a:t>To issue a hall pass, click the hall pass button. {CLICK}</a:t>
            </a:r>
          </a:p>
          <a:p>
            <a:pPr marL="0" indent="0">
              <a:buSzPts val="1400"/>
              <a:buNone/>
            </a:pPr>
            <a:r>
              <a:rPr lang="en-US"/>
              <a:t>Next, we will need to determine where the student is heading.  You can choose from the options provided.  Admin can add additional Hall Pass Options in the system.</a:t>
            </a:r>
          </a:p>
        </p:txBody>
      </p:sp>
    </p:spTree>
    <p:extLst>
      <p:ext uri="{BB962C8B-B14F-4D97-AF65-F5344CB8AC3E}">
        <p14:creationId xmlns:p14="http://schemas.microsoft.com/office/powerpoint/2010/main" val="2071956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SzPts val="1400"/>
              <a:buNone/>
            </a:pPr>
            <a:r>
              <a:rPr lang="en-US" dirty="0"/>
              <a:t>This will place the student on a hall pass and begin to track the elapsed time and show the location for the student as seen here.  {CLICK}</a:t>
            </a:r>
          </a:p>
          <a:p>
            <a:pPr marL="0" indent="0">
              <a:buSzPts val="1400"/>
              <a:buNone/>
            </a:pPr>
            <a:r>
              <a:rPr lang="en-US" dirty="0"/>
              <a:t>When the hall pass is no longer needed and the student has returned to class, you can select the back to present button.  (CLICK) </a:t>
            </a:r>
          </a:p>
          <a:p>
            <a:pPr marL="0" indent="0">
              <a:buSzPts val="1400"/>
              <a:buNone/>
            </a:pPr>
            <a:r>
              <a:rPr lang="en-US" dirty="0"/>
              <a:t>This can be done by searching for the student again if you have left this page.  We can also mark an absent student as present in this way as well.  </a:t>
            </a:r>
          </a:p>
          <a:p>
            <a:pPr marL="139700" indent="0">
              <a:buNone/>
            </a:pPr>
            <a:endParaRPr lang="en-US" dirty="0"/>
          </a:p>
        </p:txBody>
      </p:sp>
    </p:spTree>
    <p:extLst>
      <p:ext uri="{BB962C8B-B14F-4D97-AF65-F5344CB8AC3E}">
        <p14:creationId xmlns:p14="http://schemas.microsoft.com/office/powerpoint/2010/main" val="3220869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5979E-31D3-3FC6-D242-2571F083D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31C92B-FF35-F121-A001-C01A0FDCD9F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8108984-4347-5A03-5B45-82C4610553DA}"/>
              </a:ext>
            </a:extLst>
          </p:cNvPr>
          <p:cNvSpPr>
            <a:spLocks noGrp="1"/>
          </p:cNvSpPr>
          <p:nvPr>
            <p:ph type="body" idx="1"/>
          </p:nvPr>
        </p:nvSpPr>
        <p:spPr/>
        <p:txBody>
          <a:bodyPr/>
          <a:lstStyle/>
          <a:p>
            <a:pPr marL="0" indent="0">
              <a:buSzPts val="1400"/>
              <a:buNone/>
            </a:pPr>
            <a:r>
              <a:rPr lang="en-US" dirty="0"/>
              <a:t>This will place the student on a hall pass and begin to track the elapsed time and show the location for the student as seen here.  {CLICK}</a:t>
            </a:r>
          </a:p>
          <a:p>
            <a:pPr marL="0" indent="0">
              <a:buSzPts val="1400"/>
              <a:buNone/>
            </a:pPr>
            <a:r>
              <a:rPr lang="en-US" dirty="0"/>
              <a:t>When the hall pass is no longer needed and the student has returned to class, you can select the back to present button.  (CLICK) </a:t>
            </a:r>
          </a:p>
          <a:p>
            <a:pPr marL="0" indent="0">
              <a:buSzPts val="1400"/>
              <a:buNone/>
            </a:pPr>
            <a:r>
              <a:rPr lang="en-US" dirty="0"/>
              <a:t>This can be done by searching for the student again if you have left this page.  We can also mark an absent student as present in this way as well.  </a:t>
            </a:r>
          </a:p>
          <a:p>
            <a:pPr marL="139700" indent="0">
              <a:buNone/>
            </a:pPr>
            <a:endParaRPr lang="en-US" dirty="0"/>
          </a:p>
        </p:txBody>
      </p:sp>
    </p:spTree>
    <p:extLst>
      <p:ext uri="{BB962C8B-B14F-4D97-AF65-F5344CB8AC3E}">
        <p14:creationId xmlns:p14="http://schemas.microsoft.com/office/powerpoint/2010/main" val="3004492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SzPts val="1400"/>
              <a:buNone/>
            </a:pPr>
            <a:r>
              <a:rPr lang="en-US"/>
              <a:t>From your groups page, you will easily be able to put a child on a hall pass, check to see other students on a hall pass in your building, and of course, mark the students return to the classroom. First, we will select the student who is leaving the classroom.  </a:t>
            </a:r>
          </a:p>
        </p:txBody>
      </p:sp>
    </p:spTree>
    <p:extLst>
      <p:ext uri="{BB962C8B-B14F-4D97-AF65-F5344CB8AC3E}">
        <p14:creationId xmlns:p14="http://schemas.microsoft.com/office/powerpoint/2010/main" val="1356514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36F9D-1193-BB92-ABAE-B10FD9E46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CDCEC-4631-B211-33F1-67242F1DC38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83E547D-6257-BF82-04A6-867C2914D2AF}"/>
              </a:ext>
            </a:extLst>
          </p:cNvPr>
          <p:cNvSpPr>
            <a:spLocks noGrp="1"/>
          </p:cNvSpPr>
          <p:nvPr>
            <p:ph type="body" idx="1"/>
          </p:nvPr>
        </p:nvSpPr>
        <p:spPr/>
        <p:txBody>
          <a:bodyPr/>
          <a:lstStyle/>
          <a:p>
            <a:pPr marL="0" indent="0">
              <a:buSzPts val="1400"/>
              <a:buNone/>
            </a:pPr>
            <a:r>
              <a:rPr lang="en-US"/>
              <a:t>The student will highlight in green.  Now select Hall Pass. {CLICK}</a:t>
            </a:r>
          </a:p>
          <a:p>
            <a:pPr marL="0" indent="0">
              <a:buSzPts val="1400"/>
              <a:buNone/>
            </a:pPr>
            <a:r>
              <a:rPr lang="en-US"/>
              <a:t>You will then be prompted to choose where the student is going while on the hall pass.  (CLICK) Now, choose the location to begin the hall pass </a:t>
            </a:r>
          </a:p>
        </p:txBody>
      </p:sp>
    </p:spTree>
    <p:extLst>
      <p:ext uri="{BB962C8B-B14F-4D97-AF65-F5344CB8AC3E}">
        <p14:creationId xmlns:p14="http://schemas.microsoft.com/office/powerpoint/2010/main" val="2507122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87840-86DE-8A2E-45A2-EED58B5DA3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F4867-0DD1-2B58-0F64-ADEA156E829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B1CCF54-A3B8-35C9-B7CF-43476DB751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a:t>Once you have put the student on the hall pass, you will see the student is grayed out and will not receive points when you select all students. {CLICK}</a:t>
            </a:r>
          </a:p>
          <a:p>
            <a:pPr marL="0" indent="0">
              <a:buSzPts val="1400"/>
              <a:buNone/>
            </a:pPr>
            <a:r>
              <a:rPr lang="en-US"/>
              <a:t>As you can see, all students were selected except Keith since he was on a hall pass when the points were awarded. If it is a point that he earned, you can still select him in addition to selecting all students to reward the point.  </a:t>
            </a:r>
          </a:p>
          <a:p>
            <a:pPr marL="0" indent="0">
              <a:buSzPts val="1400"/>
              <a:buNone/>
            </a:pPr>
            <a:r>
              <a:rPr lang="en-US"/>
              <a:t> </a:t>
            </a:r>
          </a:p>
          <a:p>
            <a:pPr marL="139700" indent="0">
              <a:buNone/>
            </a:pPr>
            <a:endParaRPr lang="en-US"/>
          </a:p>
        </p:txBody>
      </p:sp>
    </p:spTree>
    <p:extLst>
      <p:ext uri="{BB962C8B-B14F-4D97-AF65-F5344CB8AC3E}">
        <p14:creationId xmlns:p14="http://schemas.microsoft.com/office/powerpoint/2010/main" val="2956671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69ADF-11C7-40CF-BBD9-CEBDBFE25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A8024C-0430-D0A3-005B-9A1E7ED149A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BB2B27D-4C9A-EC8C-2C32-E575887D30E3}"/>
              </a:ext>
            </a:extLst>
          </p:cNvPr>
          <p:cNvSpPr>
            <a:spLocks noGrp="1"/>
          </p:cNvSpPr>
          <p:nvPr>
            <p:ph type="body" idx="1"/>
          </p:nvPr>
        </p:nvSpPr>
        <p:spPr/>
        <p:txBody>
          <a:bodyPr/>
          <a:lstStyle/>
          <a:p>
            <a:pPr marL="0" indent="0">
              <a:buSzPts val="1400"/>
              <a:buNone/>
            </a:pPr>
            <a:r>
              <a:rPr lang="en-US"/>
              <a:t>You can track their elapsed time by clicking the Not Present List, located here {CLICK}</a:t>
            </a:r>
          </a:p>
          <a:p>
            <a:pPr marL="0" indent="0">
              <a:buSzPts val="1400"/>
              <a:buNone/>
            </a:pPr>
            <a:r>
              <a:rPr lang="en-US"/>
              <a:t>This will show you all students in your group that are absent or on a hall pass. (CLICK)</a:t>
            </a:r>
          </a:p>
          <a:p>
            <a:pPr marL="0" indent="0">
              <a:buSzPts val="1400"/>
              <a:buNone/>
            </a:pPr>
            <a:r>
              <a:rPr lang="en-US"/>
              <a:t>It will also show you the students elapsed time in the hallway for this hall pass.  (CLICK)</a:t>
            </a:r>
          </a:p>
          <a:p>
            <a:pPr marL="0" indent="0">
              <a:buSzPts val="1400"/>
              <a:buNone/>
            </a:pPr>
            <a:r>
              <a:rPr lang="en-US"/>
              <a:t>You can also see other students in the hallway. It might be beneficial to check this before issuing a hall pass to a student if you are aware of issues that may involve other students as a preventative measure considering they will be in a less supervised area, like the hallway, further aiding to the supervision and safety in your school. </a:t>
            </a:r>
          </a:p>
        </p:txBody>
      </p:sp>
    </p:spTree>
    <p:extLst>
      <p:ext uri="{BB962C8B-B14F-4D97-AF65-F5344CB8AC3E}">
        <p14:creationId xmlns:p14="http://schemas.microsoft.com/office/powerpoint/2010/main" val="2329084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FEB17-07FA-AE9F-B9BA-47C867D2D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D8C0D-3283-D67F-0375-EB5864C4920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303D7BF-11A4-F935-A557-1D2B7CC2C48F}"/>
              </a:ext>
            </a:extLst>
          </p:cNvPr>
          <p:cNvSpPr>
            <a:spLocks noGrp="1"/>
          </p:cNvSpPr>
          <p:nvPr>
            <p:ph type="body" idx="1"/>
          </p:nvPr>
        </p:nvSpPr>
        <p:spPr/>
        <p:txBody>
          <a:bodyPr/>
          <a:lstStyle/>
          <a:p>
            <a:pPr marL="0" indent="0">
              <a:buSzPts val="1400"/>
              <a:buNone/>
            </a:pPr>
            <a:r>
              <a:rPr lang="en-US"/>
              <a:t>Here we can see Keith and Pat are both in the hallway within the school. Remember, this does also show the elapsed time for any student in the school on an active hall pass.  </a:t>
            </a:r>
          </a:p>
        </p:txBody>
      </p:sp>
    </p:spTree>
    <p:extLst>
      <p:ext uri="{BB962C8B-B14F-4D97-AF65-F5344CB8AC3E}">
        <p14:creationId xmlns:p14="http://schemas.microsoft.com/office/powerpoint/2010/main" val="12310787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E2874-5167-64D1-8132-D00C491184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CDF81-AD11-5F2A-7596-59711C47007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D245941-1D1C-F356-1FEA-E9378CA8C0D0}"/>
              </a:ext>
            </a:extLst>
          </p:cNvPr>
          <p:cNvSpPr>
            <a:spLocks noGrp="1"/>
          </p:cNvSpPr>
          <p:nvPr>
            <p:ph type="body" idx="1"/>
          </p:nvPr>
        </p:nvSpPr>
        <p:spPr/>
        <p:txBody>
          <a:bodyPr/>
          <a:lstStyle/>
          <a:p>
            <a:pPr marL="0" indent="0">
              <a:buNone/>
            </a:pPr>
            <a:r>
              <a:rPr lang="en-US"/>
              <a:t>You can also see a student’s elapsed time in the hallway by selecting their card (CLICK) </a:t>
            </a:r>
          </a:p>
          <a:p>
            <a:pPr marL="0" indent="0">
              <a:buNone/>
            </a:pPr>
            <a:r>
              <a:rPr lang="en-US"/>
              <a:t>They will highlight in green and we will see how long he has been in the hallway.  (CLICK) </a:t>
            </a:r>
          </a:p>
          <a:p>
            <a:pPr marL="0" indent="0">
              <a:buNone/>
            </a:pPr>
            <a:r>
              <a:rPr lang="en-US"/>
              <a:t>When he returns to class, we will select his card and select Back to Present. You can also mark an absent student present in this way. (CLICK) </a:t>
            </a:r>
          </a:p>
        </p:txBody>
      </p:sp>
    </p:spTree>
    <p:extLst>
      <p:ext uri="{BB962C8B-B14F-4D97-AF65-F5344CB8AC3E}">
        <p14:creationId xmlns:p14="http://schemas.microsoft.com/office/powerpoint/2010/main" val="5039774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90BD6-918E-AF3A-83B4-42BCBF466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84E6AF-3E26-9233-2F02-9EE53FA2FB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180F724-1146-A259-966B-21311AE0FD92}"/>
              </a:ext>
            </a:extLst>
          </p:cNvPr>
          <p:cNvSpPr>
            <a:spLocks noGrp="1"/>
          </p:cNvSpPr>
          <p:nvPr>
            <p:ph type="body" idx="1"/>
          </p:nvPr>
        </p:nvSpPr>
        <p:spPr/>
        <p:txBody>
          <a:bodyPr/>
          <a:lstStyle/>
          <a:p>
            <a:pPr marL="0" indent="0">
              <a:buNone/>
            </a:pPr>
            <a:r>
              <a:rPr lang="en-US"/>
              <a:t>Now, we can see that Keith is back in class and will earn points again when I SELECT ALL STUDENTS. </a:t>
            </a:r>
          </a:p>
          <a:p>
            <a:pPr marL="0" indent="0">
              <a:buNone/>
            </a:pPr>
            <a:r>
              <a:rPr lang="en-US"/>
              <a:t>Admin can run reports for attendance and hall passes which tracks student attendance and their hall passes as well as calculating an average time out of class with a hall pass for each student. </a:t>
            </a:r>
          </a:p>
        </p:txBody>
      </p:sp>
    </p:spTree>
    <p:extLst>
      <p:ext uri="{BB962C8B-B14F-4D97-AF65-F5344CB8AC3E}">
        <p14:creationId xmlns:p14="http://schemas.microsoft.com/office/powerpoint/2010/main" val="35932816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dirty="0"/>
              <a:t>Beside the staff members name, we will see 3 stars.  You can hover over these stars to see how you can earn them or look just below your image in the system. </a:t>
            </a:r>
          </a:p>
          <a:p>
            <a:pPr marL="139700" indent="0">
              <a:buNone/>
            </a:pPr>
            <a:r>
              <a:rPr lang="en-US" dirty="0"/>
              <a:t>Staff members can also earn points for collecting these stars as well, if this is turned on in the admin settings.  </a:t>
            </a:r>
          </a:p>
        </p:txBody>
      </p:sp>
    </p:spTree>
    <p:extLst>
      <p:ext uri="{BB962C8B-B14F-4D97-AF65-F5344CB8AC3E}">
        <p14:creationId xmlns:p14="http://schemas.microsoft.com/office/powerpoint/2010/main" val="3113366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dirty="0"/>
              <a:t>This is what admin will use to decide how many points a teacher receives for each of these 3 categories.  </a:t>
            </a:r>
          </a:p>
        </p:txBody>
      </p:sp>
    </p:spTree>
    <p:extLst>
      <p:ext uri="{BB962C8B-B14F-4D97-AF65-F5344CB8AC3E}">
        <p14:creationId xmlns:p14="http://schemas.microsoft.com/office/powerpoint/2010/main" val="35764944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access Teacher Rewards, teachers will select Teacher Rewards on the left side menu.  All options are setup by administrators.  (CLICK) </a:t>
            </a:r>
          </a:p>
          <a:p>
            <a:r>
              <a:rPr lang="en-US" dirty="0"/>
              <a:t>They can log activities for themselves in this section.  Encourage your staff to use this.  (CLICK)</a:t>
            </a:r>
          </a:p>
          <a:p>
            <a:r>
              <a:rPr lang="en-US" dirty="0"/>
              <a:t>Staff members can recognize or spotlight other staff members as well.  These spotlights will be posted on the wall below after they have been approved. (CLICK)</a:t>
            </a:r>
          </a:p>
          <a:p>
            <a:r>
              <a:rPr lang="en-US" dirty="0"/>
              <a:t>Teachers can spend points in a variety of ways by select </a:t>
            </a:r>
            <a:r>
              <a:rPr lang="en-US" b="1" dirty="0"/>
              <a:t>SPEND</a:t>
            </a:r>
            <a:r>
              <a:rPr lang="en-US" dirty="0"/>
              <a:t> at the top.  Options include Store, Events, Raffles, and Auctions. (CLICK)</a:t>
            </a:r>
          </a:p>
          <a:p>
            <a:r>
              <a:rPr lang="en-US" dirty="0"/>
              <a:t>Teachers can also create a post for the other teachers.  For example, there is coffee in the breakroom or great job last night at the band concert. </a:t>
            </a:r>
          </a:p>
        </p:txBody>
      </p:sp>
    </p:spTree>
    <p:extLst>
      <p:ext uri="{BB962C8B-B14F-4D97-AF65-F5344CB8AC3E}">
        <p14:creationId xmlns:p14="http://schemas.microsoft.com/office/powerpoint/2010/main" val="2437701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lvl="0" indent="0" algn="l" rtl="0">
              <a:lnSpc>
                <a:spcPct val="100000"/>
              </a:lnSpc>
              <a:spcBef>
                <a:spcPts val="0"/>
              </a:spcBef>
              <a:spcAft>
                <a:spcPts val="0"/>
              </a:spcAft>
              <a:buSzPts val="1400"/>
              <a:buNone/>
            </a:pPr>
            <a:r>
              <a:rPr lang="en-US" dirty="0"/>
              <a:t>In this section, we will discuss how to utilize several helpful features.</a:t>
            </a:r>
          </a:p>
          <a:p>
            <a:pPr marL="457200" indent="-317500">
              <a:buSzPts val="1400"/>
              <a:buChar char="●"/>
            </a:pPr>
            <a:r>
              <a:rPr lang="en-US" dirty="0"/>
              <a:t>This section may be saved to discuss at future trainings, trying not to overwhelm your staff.  </a:t>
            </a:r>
          </a:p>
        </p:txBody>
      </p:sp>
    </p:spTree>
    <p:extLst>
      <p:ext uri="{BB962C8B-B14F-4D97-AF65-F5344CB8AC3E}">
        <p14:creationId xmlns:p14="http://schemas.microsoft.com/office/powerpoint/2010/main" val="26599376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a:solidFill>
                  <a:srgbClr val="000000"/>
                </a:solidFill>
                <a:effectLst/>
                <a:latin typeface="Arial"/>
                <a:ea typeface="Arial"/>
                <a:cs typeface="Arial"/>
                <a:sym typeface="Arial"/>
              </a:rPr>
              <a:t>There are many printing options for badges for schools. In the next slide, we will look at some creative places we can use these badges to support more fidelity and acknowledgment.  </a:t>
            </a:r>
            <a:endParaRPr lang="en-US" dirty="0">
              <a:cs typeface="Calibri"/>
            </a:endParaRPr>
          </a:p>
        </p:txBody>
      </p:sp>
    </p:spTree>
    <p:extLst>
      <p:ext uri="{BB962C8B-B14F-4D97-AF65-F5344CB8AC3E}">
        <p14:creationId xmlns:p14="http://schemas.microsoft.com/office/powerpoint/2010/main" val="27129386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D342-67E6-0E8C-750F-7BD27C9BB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97FC9-AE90-9377-583D-4A97999A119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22C8659-83D2-DD6D-470C-47BB116866BB}"/>
              </a:ext>
            </a:extLst>
          </p:cNvPr>
          <p:cNvSpPr>
            <a:spLocks noGrp="1"/>
          </p:cNvSpPr>
          <p:nvPr>
            <p:ph type="body" idx="1"/>
          </p:nvPr>
        </p:nvSpPr>
        <p:spPr/>
        <p:txBody>
          <a:bodyPr/>
          <a:lstStyle/>
          <a:p>
            <a:r>
              <a:rPr lang="en-US" dirty="0"/>
              <a:t>Go over the many ways we can use badges to make it easier for your teachers to reward on the go. </a:t>
            </a:r>
          </a:p>
        </p:txBody>
      </p:sp>
    </p:spTree>
    <p:extLst>
      <p:ext uri="{BB962C8B-B14F-4D97-AF65-F5344CB8AC3E}">
        <p14:creationId xmlns:p14="http://schemas.microsoft.com/office/powerpoint/2010/main" val="6097758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70502-8207-ADDD-A6F5-BD6ADC43D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5F681-3E91-88C8-AE65-D4370065C1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D4F493-688D-E69A-F05E-577295E33109}"/>
              </a:ext>
            </a:extLst>
          </p:cNvPr>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Tx/>
              <a:buSzPts val="1400"/>
              <a:buFontTx/>
              <a:buNone/>
              <a:tabLst/>
              <a:defRPr/>
            </a:pPr>
            <a:r>
              <a:rPr lang="en-US" dirty="0"/>
              <a:t>To message parents, first click on family link.  {CLICK}</a:t>
            </a:r>
          </a:p>
          <a:p>
            <a:pPr marL="139700" marR="0" lvl="0" indent="0" algn="l" defTabSz="914400" rtl="0" eaLnBrk="1" fontAlgn="auto" latinLnBrk="0" hangingPunct="1">
              <a:lnSpc>
                <a:spcPct val="100000"/>
              </a:lnSpc>
              <a:spcBef>
                <a:spcPts val="0"/>
              </a:spcBef>
              <a:spcAft>
                <a:spcPts val="0"/>
              </a:spcAft>
              <a:buClrTx/>
              <a:buSzPts val="1400"/>
              <a:buFontTx/>
              <a:buNone/>
              <a:tabLst/>
              <a:defRPr/>
            </a:pPr>
            <a:r>
              <a:rPr lang="en-US" dirty="0"/>
              <a:t>From here, you can easily message parents or check messages they have sent you by clicking here.  {CLICK}</a:t>
            </a:r>
          </a:p>
          <a:p>
            <a:pPr marL="139700" marR="0" lvl="0" indent="0" algn="l" defTabSz="914400" rtl="0" eaLnBrk="1" fontAlgn="auto" latinLnBrk="0" hangingPunct="1">
              <a:lnSpc>
                <a:spcPct val="100000"/>
              </a:lnSpc>
              <a:spcBef>
                <a:spcPts val="0"/>
              </a:spcBef>
              <a:spcAft>
                <a:spcPts val="0"/>
              </a:spcAft>
              <a:buClrTx/>
              <a:buSzPts val="1400"/>
              <a:buFontTx/>
              <a:buNone/>
              <a:tabLst/>
              <a:defRPr/>
            </a:pPr>
            <a:r>
              <a:rPr lang="en-US" dirty="0"/>
              <a:t>Your history will populate in this section as well.  {CLICK}</a:t>
            </a:r>
          </a:p>
          <a:p>
            <a:pPr marL="139700" marR="0" lvl="0" indent="0" algn="l" defTabSz="914400" rtl="0" eaLnBrk="1" fontAlgn="auto" latinLnBrk="0" hangingPunct="1">
              <a:lnSpc>
                <a:spcPct val="100000"/>
              </a:lnSpc>
              <a:spcBef>
                <a:spcPts val="0"/>
              </a:spcBef>
              <a:spcAft>
                <a:spcPts val="0"/>
              </a:spcAft>
              <a:buClrTx/>
              <a:buSzPts val="1400"/>
              <a:buFontTx/>
              <a:buNone/>
              <a:tabLst/>
              <a:defRPr/>
            </a:pPr>
            <a:r>
              <a:rPr lang="en-US" dirty="0"/>
              <a:t>To get parents access to the family app, select Manage Parents. </a:t>
            </a:r>
          </a:p>
        </p:txBody>
      </p:sp>
    </p:spTree>
    <p:extLst>
      <p:ext uri="{BB962C8B-B14F-4D97-AF65-F5344CB8AC3E}">
        <p14:creationId xmlns:p14="http://schemas.microsoft.com/office/powerpoint/2010/main" val="22998428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8BDCE-2296-2E59-675E-23A69087A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5ECF69-CC42-9934-AFB2-495196A000A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7E4A1B-95D1-BFC2-8338-A35305482507}"/>
              </a:ext>
            </a:extLst>
          </p:cNvPr>
          <p:cNvSpPr>
            <a:spLocks noGrp="1"/>
          </p:cNvSpPr>
          <p:nvPr>
            <p:ph type="body" idx="1"/>
          </p:nvPr>
        </p:nvSpPr>
        <p:spPr/>
        <p:txBody>
          <a:bodyPr/>
          <a:lstStyle/>
          <a:p>
            <a:pPr marL="139700" lvl="0" indent="0" algn="l" rtl="0">
              <a:lnSpc>
                <a:spcPct val="100000"/>
              </a:lnSpc>
              <a:spcBef>
                <a:spcPts val="0"/>
              </a:spcBef>
              <a:spcAft>
                <a:spcPts val="0"/>
              </a:spcAft>
              <a:buSzPts val="1400"/>
              <a:buNone/>
            </a:pPr>
            <a:r>
              <a:rPr lang="en-US" dirty="0"/>
              <a:t>From here you can</a:t>
            </a:r>
          </a:p>
          <a:p>
            <a:pPr marL="914400" lvl="1" indent="-317500" algn="l" rtl="0">
              <a:lnSpc>
                <a:spcPct val="100000"/>
              </a:lnSpc>
              <a:spcBef>
                <a:spcPts val="0"/>
              </a:spcBef>
              <a:spcAft>
                <a:spcPts val="0"/>
              </a:spcAft>
              <a:buSzPts val="1400"/>
            </a:pPr>
            <a:r>
              <a:rPr lang="en-US" dirty="0"/>
              <a:t>Email/Text Letter to parents</a:t>
            </a:r>
          </a:p>
          <a:p>
            <a:pPr marL="914400" lvl="1" indent="-317500" algn="l" rtl="0">
              <a:lnSpc>
                <a:spcPct val="100000"/>
              </a:lnSpc>
              <a:spcBef>
                <a:spcPts val="0"/>
              </a:spcBef>
              <a:spcAft>
                <a:spcPts val="0"/>
              </a:spcAft>
              <a:buSzPts val="1400"/>
            </a:pPr>
            <a:r>
              <a:rPr lang="en-US" dirty="0"/>
              <a:t>Edit Parent Letter – make it specific to your school</a:t>
            </a:r>
          </a:p>
          <a:p>
            <a:pPr marL="914400" lvl="1" indent="-317500" algn="l" rtl="0">
              <a:lnSpc>
                <a:spcPct val="100000"/>
              </a:lnSpc>
              <a:spcBef>
                <a:spcPts val="0"/>
              </a:spcBef>
              <a:spcAft>
                <a:spcPts val="0"/>
              </a:spcAft>
              <a:buSzPts val="1400"/>
            </a:pPr>
            <a:r>
              <a:rPr lang="en-US" dirty="0"/>
              <a:t>Print letters out to distribute at open house (PREFERRED) or send home with students</a:t>
            </a:r>
          </a:p>
          <a:p>
            <a:pPr marL="914400" lvl="1" indent="-317500" algn="l" rtl="0">
              <a:lnSpc>
                <a:spcPct val="100000"/>
              </a:lnSpc>
              <a:spcBef>
                <a:spcPts val="0"/>
              </a:spcBef>
              <a:spcAft>
                <a:spcPts val="0"/>
              </a:spcAft>
              <a:buSzPts val="1400"/>
            </a:pPr>
            <a:r>
              <a:rPr lang="en-US" dirty="0"/>
              <a:t>Available in other languages</a:t>
            </a:r>
          </a:p>
          <a:p>
            <a:pPr marL="139700" lvl="0" indent="0" algn="l" rtl="0">
              <a:lnSpc>
                <a:spcPct val="100000"/>
              </a:lnSpc>
              <a:spcBef>
                <a:spcPts val="0"/>
              </a:spcBef>
              <a:spcAft>
                <a:spcPts val="0"/>
              </a:spcAft>
              <a:buSzPts val="1400"/>
              <a:buNone/>
            </a:pPr>
            <a:r>
              <a:rPr lang="en-US" dirty="0"/>
              <a:t>(CLICK)</a:t>
            </a:r>
          </a:p>
          <a:p>
            <a:pPr marL="139700" lvl="0" indent="0" algn="l" rtl="0">
              <a:lnSpc>
                <a:spcPct val="100000"/>
              </a:lnSpc>
              <a:spcBef>
                <a:spcPts val="0"/>
              </a:spcBef>
              <a:spcAft>
                <a:spcPts val="0"/>
              </a:spcAft>
              <a:buSzPts val="1400"/>
              <a:buNone/>
            </a:pPr>
            <a:r>
              <a:rPr lang="en-US" dirty="0"/>
              <a:t>This section shows which parents have connected with the school in PBIS Rewards and whether they have downloaded/linked the family app.  </a:t>
            </a:r>
          </a:p>
          <a:p>
            <a:pPr marL="457200" lvl="0" indent="-317500" algn="l" rtl="0">
              <a:lnSpc>
                <a:spcPct val="100000"/>
              </a:lnSpc>
              <a:spcBef>
                <a:spcPts val="0"/>
              </a:spcBef>
              <a:spcAft>
                <a:spcPts val="0"/>
              </a:spcAft>
              <a:buSzPts val="1400"/>
              <a:buChar char="●"/>
            </a:pPr>
            <a:endParaRPr lang="en-US" dirty="0"/>
          </a:p>
          <a:p>
            <a:pPr marL="139700" lvl="0" indent="0" algn="l" rtl="0">
              <a:lnSpc>
                <a:spcPct val="100000"/>
              </a:lnSpc>
              <a:spcBef>
                <a:spcPts val="0"/>
              </a:spcBef>
              <a:spcAft>
                <a:spcPts val="0"/>
              </a:spcAft>
              <a:buSzPts val="1400"/>
              <a:buNone/>
            </a:pPr>
            <a:r>
              <a:rPr lang="en-US" dirty="0"/>
              <a:t>Parent Conversations Article Link: </a:t>
            </a:r>
            <a:r>
              <a:rPr lang="en-US" u="sng" dirty="0">
                <a:solidFill>
                  <a:schemeClr val="hlink"/>
                </a:solidFill>
                <a:hlinkClick r:id="rId3"/>
              </a:rPr>
              <a:t>https://support.pbisrewards.com/guides/two-way-parent-communication/</a:t>
            </a:r>
            <a:endParaRPr lang="en-US" dirty="0"/>
          </a:p>
        </p:txBody>
      </p:sp>
    </p:spTree>
    <p:extLst>
      <p:ext uri="{BB962C8B-B14F-4D97-AF65-F5344CB8AC3E}">
        <p14:creationId xmlns:p14="http://schemas.microsoft.com/office/powerpoint/2010/main" val="3492907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B8627-1B5E-050C-99A5-CFB4E0DA1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F50EC-65CF-B539-1324-3FBE5E8A049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DA5825E-91B1-F745-A491-6CC89910AC83}"/>
              </a:ext>
            </a:extLst>
          </p:cNvPr>
          <p:cNvSpPr>
            <a:spLocks noGrp="1"/>
          </p:cNvSpPr>
          <p:nvPr>
            <p:ph type="body" idx="1"/>
          </p:nvPr>
        </p:nvSpPr>
        <p:spPr/>
        <p:txBody>
          <a:bodyPr/>
          <a:lstStyle/>
          <a:p>
            <a:pPr marL="457200" lvl="0" indent="-317500" algn="l" rtl="0">
              <a:lnSpc>
                <a:spcPct val="100000"/>
              </a:lnSpc>
              <a:spcBef>
                <a:spcPts val="0"/>
              </a:spcBef>
              <a:spcAft>
                <a:spcPts val="0"/>
              </a:spcAft>
              <a:buSzPts val="1400"/>
              <a:buChar char="●"/>
            </a:pPr>
            <a:r>
              <a:rPr lang="en-US" sz="1100" b="0" i="0" u="none" strike="noStrike" cap="none" dirty="0">
                <a:solidFill>
                  <a:srgbClr val="000000"/>
                </a:solidFill>
                <a:latin typeface="Arial"/>
                <a:ea typeface="Arial"/>
                <a:cs typeface="Arial"/>
                <a:sym typeface="Arial"/>
              </a:rPr>
              <a:t>How do families see their student’s info? From the family app.</a:t>
            </a:r>
            <a:endParaRPr lang="en-US" dirty="0"/>
          </a:p>
          <a:p>
            <a:pPr marL="457200" lvl="0" indent="-317500" algn="l" rtl="0">
              <a:lnSpc>
                <a:spcPct val="100000"/>
              </a:lnSpc>
              <a:spcBef>
                <a:spcPts val="0"/>
              </a:spcBef>
              <a:spcAft>
                <a:spcPts val="0"/>
              </a:spcAft>
              <a:buSzPts val="1400"/>
              <a:buChar char="●"/>
            </a:pPr>
            <a:r>
              <a:rPr lang="en-US" dirty="0"/>
              <a:t>Many parents downloaded the wrong app</a:t>
            </a:r>
          </a:p>
          <a:p>
            <a:pPr marL="139700" lvl="0" indent="0" algn="l" rtl="0">
              <a:lnSpc>
                <a:spcPct val="100000"/>
              </a:lnSpc>
              <a:spcBef>
                <a:spcPts val="0"/>
              </a:spcBef>
              <a:spcAft>
                <a:spcPts val="0"/>
              </a:spcAft>
              <a:buSzPts val="1400"/>
              <a:buNone/>
            </a:pPr>
            <a:r>
              <a:rPr lang="en-US" b="1" dirty="0"/>
              <a:t>Resources: </a:t>
            </a:r>
          </a:p>
          <a:p>
            <a:pPr marL="311150" lvl="0" indent="-171450" algn="l" rtl="0">
              <a:lnSpc>
                <a:spcPct val="100000"/>
              </a:lnSpc>
              <a:spcBef>
                <a:spcPts val="0"/>
              </a:spcBef>
              <a:spcAft>
                <a:spcPts val="0"/>
              </a:spcAft>
              <a:buSzPts val="1400"/>
              <a:buFont typeface="Arial" panose="020B0604020202020204" pitchFamily="34" charset="0"/>
              <a:buChar char="•"/>
            </a:pPr>
            <a:r>
              <a:rPr lang="en-US" dirty="0"/>
              <a:t>Parent App Access Article Link: </a:t>
            </a:r>
            <a:r>
              <a:rPr lang="en-US" u="sng" dirty="0">
                <a:solidFill>
                  <a:schemeClr val="hlink"/>
                </a:solidFill>
                <a:hlinkClick r:id="rId3"/>
              </a:rPr>
              <a:t>https://support.pbisrewards.com/guides/send-parent-letters/</a:t>
            </a:r>
            <a:endParaRPr lang="en-US" u="sng" dirty="0">
              <a:solidFill>
                <a:schemeClr val="hlink"/>
              </a:solidFill>
            </a:endParaRPr>
          </a:p>
          <a:p>
            <a:pPr marL="311150" lvl="0" indent="-171450" algn="l" rtl="0">
              <a:lnSpc>
                <a:spcPct val="100000"/>
              </a:lnSpc>
              <a:spcBef>
                <a:spcPts val="0"/>
              </a:spcBef>
              <a:spcAft>
                <a:spcPts val="0"/>
              </a:spcAft>
              <a:buSzPts val="1400"/>
              <a:buFont typeface="Arial" panose="020B0604020202020204" pitchFamily="34" charset="0"/>
              <a:buChar char="•"/>
            </a:pPr>
            <a:r>
              <a:rPr lang="en-US" dirty="0"/>
              <a:t>Parent PBIS Rewards Video: </a:t>
            </a:r>
            <a:r>
              <a:rPr lang="en-US" u="sng" dirty="0">
                <a:solidFill>
                  <a:schemeClr val="hlink"/>
                </a:solidFill>
                <a:hlinkClick r:id="rId4"/>
              </a:rPr>
              <a:t>https://www.youtube.com/watch?v=j_1_yFUvXUA&amp;feature=youtu.be</a:t>
            </a:r>
            <a:endParaRPr lang="en-US" dirty="0"/>
          </a:p>
        </p:txBody>
      </p:sp>
    </p:spTree>
    <p:extLst>
      <p:ext uri="{BB962C8B-B14F-4D97-AF65-F5344CB8AC3E}">
        <p14:creationId xmlns:p14="http://schemas.microsoft.com/office/powerpoint/2010/main" val="2093038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gn="l" rtl="0" fontAlgn="base">
              <a:buNone/>
            </a:pPr>
            <a:r>
              <a:rPr lang="en-US" b="0" i="0" u="none" strike="noStrike">
                <a:solidFill>
                  <a:srgbClr val="000000"/>
                </a:solidFill>
                <a:effectLst/>
                <a:latin typeface="Aptos" panose="020B0004020202020204" pitchFamily="34" charset="0"/>
              </a:rPr>
              <a:t>If you ever need assistance within PBIS Rewards, you can check out our resource center by clicking the question mark (CLICK)</a:t>
            </a:r>
            <a:r>
              <a:rPr lang="en-US" b="0" i="0">
                <a:solidFill>
                  <a:srgbClr val="444444"/>
                </a:solidFill>
                <a:effectLst/>
                <a:latin typeface="Aptos" panose="020B0004020202020204" pitchFamily="34" charset="0"/>
              </a:rPr>
              <a:t>​</a:t>
            </a:r>
            <a:endParaRPr lang="en-US" b="0" i="0">
              <a:solidFill>
                <a:srgbClr val="444444"/>
              </a:solidFill>
              <a:effectLst/>
              <a:latin typeface="Calibri" panose="020F0502020204030204" pitchFamily="34" charset="0"/>
            </a:endParaRPr>
          </a:p>
          <a:p>
            <a:pPr marL="139700" indent="0" algn="l" rtl="0" fontAlgn="base">
              <a:buNone/>
            </a:pPr>
            <a:r>
              <a:rPr lang="en-US" b="0" i="0" u="none" strike="noStrike">
                <a:solidFill>
                  <a:srgbClr val="000000"/>
                </a:solidFill>
                <a:effectLst/>
                <a:latin typeface="Aptos" panose="020B0004020202020204" pitchFamily="34" charset="0"/>
              </a:rPr>
              <a:t>You can easily search for help guides and onboarding guides here. Additionally, you can see any updates or announcements here as well. Finally, this is a place for you to share your feedback with our developers. They frequently use this feedback to make changes to our system. (CLICK)</a:t>
            </a:r>
            <a:r>
              <a:rPr lang="en-US" b="0" i="0">
                <a:solidFill>
                  <a:srgbClr val="444444"/>
                </a:solidFill>
                <a:effectLst/>
                <a:latin typeface="Aptos" panose="020B0004020202020204" pitchFamily="34" charset="0"/>
              </a:rPr>
              <a:t>​</a:t>
            </a:r>
            <a:endParaRPr lang="en-US" b="0" i="0">
              <a:solidFill>
                <a:srgbClr val="444444"/>
              </a:solidFill>
              <a:effectLst/>
              <a:latin typeface="Calibri" panose="020F0502020204030204" pitchFamily="34" charset="0"/>
            </a:endParaRPr>
          </a:p>
          <a:p>
            <a:pPr marL="139700" indent="0" algn="l" rtl="0" fontAlgn="base">
              <a:buNone/>
            </a:pPr>
            <a:r>
              <a:rPr lang="en-US" b="0" i="0" u="none" strike="noStrike">
                <a:solidFill>
                  <a:srgbClr val="000000"/>
                </a:solidFill>
                <a:effectLst/>
                <a:latin typeface="Aptos" panose="020B0004020202020204" pitchFamily="34" charset="0"/>
              </a:rPr>
              <a:t>In the upper right hand corner, you may also click on the help button to go to the support page.</a:t>
            </a:r>
            <a:endParaRPr lang="en-US" b="0" i="0">
              <a:solidFill>
                <a:srgbClr val="444444"/>
              </a:solidFill>
              <a:effectLst/>
              <a:latin typeface="Calibri" panose="020F0502020204030204" pitchFamily="34" charset="0"/>
            </a:endParaRPr>
          </a:p>
          <a:p>
            <a:pPr marL="139700" indent="0">
              <a:buNone/>
            </a:pPr>
            <a:endParaRPr lang="en-US"/>
          </a:p>
        </p:txBody>
      </p:sp>
    </p:spTree>
    <p:extLst>
      <p:ext uri="{BB962C8B-B14F-4D97-AF65-F5344CB8AC3E}">
        <p14:creationId xmlns:p14="http://schemas.microsoft.com/office/powerpoint/2010/main" val="16914955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gn="l" rtl="0" fontAlgn="base">
              <a:buNone/>
            </a:pPr>
            <a:r>
              <a:rPr lang="en-US" b="0" i="0" u="none" strike="noStrike">
                <a:solidFill>
                  <a:srgbClr val="000000"/>
                </a:solidFill>
                <a:effectLst/>
                <a:latin typeface="Arial" panose="020B0604020202020204" pitchFamily="34" charset="0"/>
              </a:rPr>
              <a:t>Here you will find lots of resources and getting started guides {CLICK}</a:t>
            </a:r>
            <a:r>
              <a:rPr lang="en-US" b="0" i="0" u="none" strike="noStrike">
                <a:solidFill>
                  <a:srgbClr val="444444"/>
                </a:solidFill>
                <a:effectLst/>
                <a:latin typeface="Arial" panose="020B0604020202020204" pitchFamily="34" charset="0"/>
              </a:rPr>
              <a:t>​</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marL="139700" indent="0" algn="l" rtl="0" fontAlgn="base">
              <a:buNone/>
            </a:pPr>
            <a:r>
              <a:rPr lang="en-US" b="0" i="0" u="none" strike="noStrike">
                <a:solidFill>
                  <a:srgbClr val="000000"/>
                </a:solidFill>
                <a:effectLst/>
                <a:latin typeface="Arial" panose="020B0604020202020204" pitchFamily="34" charset="0"/>
              </a:rPr>
              <a:t>There are videos, screenshots and additional resources on various topics in PBISR as well as access to our training calendar, which we will review in the coming slides. {CLICK}</a:t>
            </a:r>
            <a:r>
              <a:rPr lang="en-US" b="0" i="0" u="none" strike="noStrike">
                <a:solidFill>
                  <a:srgbClr val="444444"/>
                </a:solidFill>
                <a:effectLst/>
                <a:latin typeface="Arial" panose="020B0604020202020204" pitchFamily="34" charset="0"/>
              </a:rPr>
              <a:t>​</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marL="139700" indent="0" algn="l" rtl="0" fontAlgn="base">
              <a:buNone/>
            </a:pPr>
            <a:r>
              <a:rPr lang="en-US" b="0" i="0" u="none" strike="noStrike">
                <a:solidFill>
                  <a:srgbClr val="000000"/>
                </a:solidFill>
                <a:effectLst/>
                <a:latin typeface="Arial" panose="020B0604020202020204" pitchFamily="34" charset="0"/>
              </a:rPr>
              <a:t>You can also open a chat with our support team {CLICK}</a:t>
            </a:r>
            <a:r>
              <a:rPr lang="en-US" b="0" i="0" u="none" strike="noStrike">
                <a:solidFill>
                  <a:srgbClr val="444444"/>
                </a:solidFill>
                <a:effectLst/>
                <a:latin typeface="Arial" panose="020B0604020202020204" pitchFamily="34" charset="0"/>
              </a:rPr>
              <a:t>​</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marL="139700" indent="0" algn="l" rtl="0" fontAlgn="base">
              <a:buNone/>
            </a:pPr>
            <a:r>
              <a:rPr lang="en-US" b="0" i="0" u="none" strike="noStrike">
                <a:solidFill>
                  <a:srgbClr val="000000"/>
                </a:solidFill>
                <a:effectLst/>
                <a:latin typeface="Arial" panose="020B0604020202020204" pitchFamily="34" charset="0"/>
              </a:rPr>
              <a:t>If you prefer to speak with someone over the phone, you can also click Contact Us for a phone number and additional ways to reach out to our amazing support team. {CLICK}</a:t>
            </a:r>
            <a:r>
              <a:rPr lang="en-US" b="0" i="0" u="none" strike="noStrike">
                <a:solidFill>
                  <a:srgbClr val="444444"/>
                </a:solidFill>
                <a:effectLst/>
                <a:latin typeface="Arial" panose="020B0604020202020204" pitchFamily="34" charset="0"/>
              </a:rPr>
              <a:t>​</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marL="139700" indent="0" algn="l" rtl="0" fontAlgn="base">
              <a:buNone/>
            </a:pPr>
            <a:r>
              <a:rPr lang="en-US" b="0" i="0" u="none" strike="noStrike">
                <a:solidFill>
                  <a:srgbClr val="000000"/>
                </a:solidFill>
                <a:effectLst/>
                <a:latin typeface="Arial" panose="020B0604020202020204" pitchFamily="34" charset="0"/>
              </a:rPr>
              <a:t>If you are looking for more training or PD opportunities for your staff, click here! (CLICK) </a:t>
            </a:r>
          </a:p>
          <a:p>
            <a:pPr marL="139700" indent="0" algn="l" rtl="0" fontAlgn="base">
              <a:buNone/>
            </a:pPr>
            <a:r>
              <a:rPr lang="en-US" b="0" i="0" u="none" strike="noStrike">
                <a:solidFill>
                  <a:srgbClr val="000000"/>
                </a:solidFill>
                <a:effectLst/>
                <a:latin typeface="Arial" panose="020B0604020202020204" pitchFamily="34" charset="0"/>
              </a:rPr>
              <a:t>We usually offer 2 free trainings and 2 days of office hours that your or your staff can register for.  We provide a recording a PD certificate for attendees.  There are also on-demand </a:t>
            </a:r>
            <a:r>
              <a:rPr lang="en-US" b="0" i="0" u="none" strike="noStrike" err="1">
                <a:solidFill>
                  <a:srgbClr val="000000"/>
                </a:solidFill>
                <a:effectLst/>
                <a:latin typeface="Arial" panose="020B0604020202020204" pitchFamily="34" charset="0"/>
              </a:rPr>
              <a:t>recoridngs</a:t>
            </a:r>
            <a:r>
              <a:rPr lang="en-US" b="0" i="0" u="none" strike="noStrike">
                <a:solidFill>
                  <a:srgbClr val="000000"/>
                </a:solidFill>
                <a:effectLst/>
                <a:latin typeface="Arial" panose="020B0604020202020204" pitchFamily="34" charset="0"/>
              </a:rPr>
              <a:t> available for past free trainings we have completed.  </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marL="139700" indent="0">
              <a:buNone/>
            </a:pPr>
            <a:endParaRPr lang="en-US"/>
          </a:p>
        </p:txBody>
      </p:sp>
    </p:spTree>
    <p:extLst>
      <p:ext uri="{BB962C8B-B14F-4D97-AF65-F5344CB8AC3E}">
        <p14:creationId xmlns:p14="http://schemas.microsoft.com/office/powerpoint/2010/main" val="179433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8F2FA-B600-F4CC-6458-E52673E06D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B186F6-1770-DA94-3EB3-6FE9A2515B9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1C018A-8FAD-B610-BD7C-E42A25C445E6}"/>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AF7D1AE8-35AE-DC41-ADF4-8AD9E89899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0FBDA6-5182-30E3-2965-809A89564E8A}"/>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45269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5ED8F-B4FD-9AC6-1339-17F003FBBC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158B2C-DC7F-8D73-73CA-1FB2C35CD9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5F3EE-7E7C-BEE3-CD04-ACD6589CF4D5}"/>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8CDEBB78-582E-9497-F893-695196BB9F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9FFF96-562D-A270-DC98-6FBA93864822}"/>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89047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E14D1-E4B0-1AB8-DADE-DC525385175B}"/>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3D3F24-8679-9ABD-E1C7-E6E9AE250175}"/>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2ECC7C-0B4A-39CE-DAE3-CC686C6611F5}"/>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7F5913E7-A82C-DDFF-4353-6EE6F76B9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80CBBB-8EBD-CBBB-290C-6CB8EF9192FE}"/>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249572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3755B-DED6-88E8-3442-124EA3E8A4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CEAD5B-D17A-2FAE-99CE-0A3A4E62A19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B1E5C0-A075-30A7-3D55-53C7353171DD}"/>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1422E8-A37A-4A7B-EDF6-F2C873323DED}"/>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6" name="Footer Placeholder 5">
            <a:extLst>
              <a:ext uri="{FF2B5EF4-FFF2-40B4-BE49-F238E27FC236}">
                <a16:creationId xmlns:a16="http://schemas.microsoft.com/office/drawing/2014/main" id="{755D8878-4E79-2C1D-1A30-92DCE1245A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7D0B28-70B5-B604-B61B-525D7BF810F1}"/>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4242558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2A52E-334B-12CF-DF64-614972ED2F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9F978B-6CC9-EE2D-6A9D-63B7627858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5D250A-3F11-E697-6BBC-0433C7B1C990}"/>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20A331-13F9-F7CC-A6F4-62623A39900A}"/>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AA7052-B3EA-6C9C-04E9-6734D537CD1F}"/>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21DABA-6F84-42AF-9BD2-F54BED1B014E}"/>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8" name="Footer Placeholder 7">
            <a:extLst>
              <a:ext uri="{FF2B5EF4-FFF2-40B4-BE49-F238E27FC236}">
                <a16:creationId xmlns:a16="http://schemas.microsoft.com/office/drawing/2014/main" id="{8008177A-0078-A7CF-1EF9-464EC94163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B2C9E6-D154-0297-F802-32B59C177ED9}"/>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816076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97C76-FF37-227A-AE65-820A5B2A2E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67AD9A-3098-3D65-6335-D36551758B66}"/>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4" name="Footer Placeholder 3">
            <a:extLst>
              <a:ext uri="{FF2B5EF4-FFF2-40B4-BE49-F238E27FC236}">
                <a16:creationId xmlns:a16="http://schemas.microsoft.com/office/drawing/2014/main" id="{81A1AA78-2B6E-5D41-B7DC-0A8B8ACA8C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A220A-8332-5348-34D0-D5DB4A20601D}"/>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3268162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A7E625-5314-D9EF-474B-89492C6AE0C8}"/>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3" name="Footer Placeholder 2">
            <a:extLst>
              <a:ext uri="{FF2B5EF4-FFF2-40B4-BE49-F238E27FC236}">
                <a16:creationId xmlns:a16="http://schemas.microsoft.com/office/drawing/2014/main" id="{13FD61EA-C759-A25F-07AE-4A8F8BA169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33F01B-F555-C158-D84B-7CC956E0A3A4}"/>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2583046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9E55-A112-E53E-918F-9297D9B306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D73EAB-32FC-58B7-B3FC-098F60DABCE2}"/>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0B7507-194D-913D-8781-ECBF681E709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5CE741-9164-B1C7-EB66-2FA40C58CFC0}"/>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6" name="Footer Placeholder 5">
            <a:extLst>
              <a:ext uri="{FF2B5EF4-FFF2-40B4-BE49-F238E27FC236}">
                <a16:creationId xmlns:a16="http://schemas.microsoft.com/office/drawing/2014/main" id="{C7E7E666-051E-40E1-B82E-F47B323C54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232B5C-56A5-FD94-260E-7E2976FF215E}"/>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468343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02C1-B44B-744B-0B55-9E92BD3F31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8DCE0-8388-9A58-BDF9-376034E51B25}"/>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5A41231D-25FB-7268-3B2D-B18F783C6E8C}"/>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F92C9-5EBA-7701-A99B-FD7C4BC8056A}"/>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6" name="Footer Placeholder 5">
            <a:extLst>
              <a:ext uri="{FF2B5EF4-FFF2-40B4-BE49-F238E27FC236}">
                <a16:creationId xmlns:a16="http://schemas.microsoft.com/office/drawing/2014/main" id="{05BFF236-79C7-4CF7-8A02-5E476DAC72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97736E-9395-8143-6EEA-12A7C5E83935}"/>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725606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F41C-AA99-3F83-9A6E-058892D4E3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3D33F5-F355-9693-D205-F9F1712849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91029E-6D8D-CE36-EBD5-D1F2F499BA97}"/>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EA1271EE-A971-0DEA-8CCC-39AD69DF46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A80BBD-3ADC-9F89-67EE-F2906848B789}"/>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225061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DFE5C9-755D-D7DE-150E-580C2D5D4E89}"/>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0C5436-E2A4-C2D8-5345-C3C76BE6B9C7}"/>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2E178-AA27-C6CD-94CC-7AC0F8323579}"/>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E87FAB84-3E56-3ADD-B8FC-A31DC32C4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1FD8D-61EC-ABDA-B9B9-C515EAE5B5B2}"/>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762206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1346646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978991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40570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2"/>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2" y="4878321"/>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4"/>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9" y="2"/>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3022810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9"/>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1"/>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1"/>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7"/>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1"/>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9"/>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9"/>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102944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8"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6"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3"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219870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9" y="2086351"/>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1"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33808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7"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2"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6"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7175135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9"/>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3" y="4010300"/>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8"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7"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3"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195796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7076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8"/>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2" y="488006"/>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2"/>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7" y="1248411"/>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5"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1"/>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79779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1832097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1691159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5703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7"/>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2" y="2"/>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2"/>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08110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5"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5" y="4374186"/>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2"/>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3"/>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5214862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2323420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7"/>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417097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20111128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1580701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2"/>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2" y="4878321"/>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4"/>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9" y="2"/>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Tree>
    <p:extLst>
      <p:ext uri="{BB962C8B-B14F-4D97-AF65-F5344CB8AC3E}">
        <p14:creationId xmlns:p14="http://schemas.microsoft.com/office/powerpoint/2010/main" val="3408846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9"/>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1"/>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1"/>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7"/>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1"/>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9"/>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9"/>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1525516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8"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6"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3"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3536283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9" y="2086351"/>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1"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766828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7"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2"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6"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3920418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9"/>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3" y="4010300"/>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8"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7"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3"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8261490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2667094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8"/>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2" y="488006"/>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2"/>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7" y="1248411"/>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5"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1"/>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7217105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4597789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0853034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22569905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7"/>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2" y="2"/>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2"/>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1235906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5"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5" y="4374186"/>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2"/>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3"/>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1867356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8109436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Slide 01">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4">
                    <a:lumMod val="60000"/>
                    <a:lumOff val="40000"/>
                  </a:schemeClr>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spTree>
    <p:extLst>
      <p:ext uri="{BB962C8B-B14F-4D97-AF65-F5344CB8AC3E}">
        <p14:creationId xmlns:p14="http://schemas.microsoft.com/office/powerpoint/2010/main" val="33241237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1"/>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6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23635139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Slide 03">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1"/>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1" y="4878319"/>
            <a:ext cx="7196497" cy="287575"/>
          </a:xfrm>
        </p:spPr>
        <p:txBody>
          <a:bodyPr>
            <a:normAutofit/>
          </a:bodyPr>
          <a:lstStyle>
            <a:lvl1pPr marL="0" indent="0">
              <a:buNone/>
              <a:defRPr sz="1400" b="1" i="0">
                <a:solidFill>
                  <a:schemeClr val="accent1"/>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3"/>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8" y="1"/>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11585162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8"/>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2"/>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0"/>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0"/>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6"/>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0"/>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8"/>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8"/>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2696430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7"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5"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2"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0441724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8" y="2086350"/>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0"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7107846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6" y="4449780"/>
            <a:ext cx="2897337"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4449780"/>
            <a:ext cx="2897337"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6"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0"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5"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2432177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0B1B8"/>
              </a:gs>
              <a:gs pos="50000">
                <a:srgbClr val="4D5CAC"/>
              </a:gs>
              <a:gs pos="0">
                <a:srgbClr val="573393"/>
              </a:gs>
              <a:gs pos="100000">
                <a:srgbClr val="30B1B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8"/>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2" y="4010298"/>
            <a:ext cx="10332719" cy="167585"/>
          </a:xfrm>
          <a:prstGeom prst="round2SameRect">
            <a:avLst>
              <a:gd name="adj1" fmla="val 50000"/>
              <a:gd name="adj2" fmla="val 0"/>
            </a:avLst>
          </a:prstGeom>
          <a:gradFill>
            <a:gsLst>
              <a:gs pos="75000">
                <a:srgbClr val="30B1B8"/>
              </a:gs>
              <a:gs pos="50000">
                <a:srgbClr val="4D5CAC"/>
              </a:gs>
              <a:gs pos="0">
                <a:srgbClr val="573393"/>
              </a:gs>
              <a:gs pos="100000">
                <a:srgbClr val="30B1B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78"/>
            <a:ext cx="2262188" cy="716945"/>
          </a:xfrm>
        </p:spPr>
        <p:txBody>
          <a:bodyPr/>
          <a:lstStyle>
            <a:lvl1pPr marL="0" indent="0" algn="ctr">
              <a:buNone/>
              <a:defRPr sz="4400" b="1" i="0">
                <a:solidFill>
                  <a:schemeClr val="accent1"/>
                </a:solidFill>
                <a:latin typeface="Rockwell"/>
                <a:ea typeface="Rockwell"/>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7"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6" y="4307378"/>
            <a:ext cx="2262188" cy="716945"/>
          </a:xfrm>
        </p:spPr>
        <p:txBody>
          <a:bodyPr/>
          <a:lstStyle>
            <a:lvl1pPr marL="0" indent="0" algn="ctr">
              <a:buNone/>
              <a:defRPr sz="4400" b="1" i="0">
                <a:solidFill>
                  <a:schemeClr val="accent1"/>
                </a:solidFill>
                <a:latin typeface="Rockwell"/>
                <a:ea typeface="Rockwell"/>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78"/>
            <a:ext cx="2262188" cy="716945"/>
          </a:xfrm>
        </p:spPr>
        <p:txBody>
          <a:bodyPr/>
          <a:lstStyle>
            <a:lvl1pPr marL="0" indent="0" algn="ctr">
              <a:buNone/>
              <a:defRPr sz="4400" b="1" i="0">
                <a:solidFill>
                  <a:schemeClr val="tx1"/>
                </a:solidFill>
                <a:latin typeface="Rockwell"/>
                <a:ea typeface="Rockwell"/>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2" y="4307378"/>
            <a:ext cx="2262188" cy="716945"/>
          </a:xfrm>
        </p:spPr>
        <p:txBody>
          <a:bodyPr/>
          <a:lstStyle>
            <a:lvl1pPr marL="0" indent="0" algn="ctr">
              <a:buNone/>
              <a:defRPr sz="4400" b="1" i="0">
                <a:solidFill>
                  <a:schemeClr val="tx1"/>
                </a:solidFill>
                <a:latin typeface="Rockwell"/>
                <a:ea typeface="Rockwell"/>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0955257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69"/>
            <a:ext cx="4491875" cy="1669932"/>
          </a:xfrm>
        </p:spPr>
        <p:txBody>
          <a:bodyPr/>
          <a:lstStyle>
            <a:lvl1pPr marL="285744" indent="-285744">
              <a:buFont typeface="Arial" panose="020B0604020202020204" pitchFamily="34" charset="0"/>
              <a:buChar char="•"/>
              <a:defRPr sz="1400" b="0" i="0">
                <a:latin typeface="Rockwell"/>
                <a:ea typeface="Rockwell"/>
                <a:cs typeface="Rockwell"/>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7"/>
            <a:ext cx="4491875" cy="283735"/>
          </a:xfrm>
        </p:spPr>
        <p:txBody>
          <a:bodyPr/>
          <a:lstStyle>
            <a:lvl1pPr marL="0" indent="0">
              <a:buNone/>
              <a:defRPr sz="1400" b="1" i="0">
                <a:solidFill>
                  <a:schemeClr val="tx1"/>
                </a:solidFill>
                <a:latin typeface="Rockwell"/>
                <a:ea typeface="Rockwell"/>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69"/>
            <a:ext cx="4491875" cy="1669932"/>
          </a:xfrm>
        </p:spPr>
        <p:txBody>
          <a:bodyPr/>
          <a:lstStyle>
            <a:lvl1pPr marL="285744" indent="-285744">
              <a:buFont typeface="Arial" panose="020B0604020202020204" pitchFamily="34" charset="0"/>
              <a:buChar char="•"/>
              <a:defRPr sz="1400" b="0" i="0">
                <a:latin typeface="Rockwell"/>
                <a:ea typeface="Rockwell"/>
                <a:cs typeface="Rockwell"/>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7"/>
            <a:ext cx="4491875" cy="283735"/>
          </a:xfrm>
        </p:spPr>
        <p:txBody>
          <a:bodyPr/>
          <a:lstStyle>
            <a:lvl1pPr marL="0" indent="0">
              <a:buNone/>
              <a:defRPr sz="1400" b="1" i="0">
                <a:solidFill>
                  <a:schemeClr val="tx1"/>
                </a:solidFill>
                <a:latin typeface="Rockwell"/>
                <a:ea typeface="Rockwell"/>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527979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5" y="1248410"/>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4" y="3144292"/>
            <a:ext cx="4129087" cy="2088109"/>
          </a:xfrm>
        </p:spPr>
        <p:txBody>
          <a:bodyP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0"/>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9378380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65000"/>
                  </a:schemeClr>
                </a:solidFill>
                <a:latin typeface="Rockwell"/>
                <a:ea typeface="Rockwell"/>
              </a:rPr>
              <a:t>©2024 Navigate360</a:t>
            </a:r>
            <a:endParaRPr lang="en-US" sz="1100" b="1" dirty="0">
              <a:solidFill>
                <a:schemeClr val="bg1">
                  <a:lumMod val="65000"/>
                </a:schemeClr>
              </a:solidFill>
              <a:latin typeface="Rockwell"/>
              <a:ea typeface="Rockwell"/>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0463246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 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 </a:t>
            </a: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 </a:t>
            </a: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Tree>
    <p:extLst>
      <p:ext uri="{BB962C8B-B14F-4D97-AF65-F5344CB8AC3E}">
        <p14:creationId xmlns:p14="http://schemas.microsoft.com/office/powerpoint/2010/main" val="35832637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5"/>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 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 </a:t>
            </a: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 </a:t>
            </a: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Tree>
    <p:extLst>
      <p:ext uri="{BB962C8B-B14F-4D97-AF65-F5344CB8AC3E}">
        <p14:creationId xmlns:p14="http://schemas.microsoft.com/office/powerpoint/2010/main" val="26015873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6"/>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1" y="1"/>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1"/>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Rockwell"/>
                <a:ea typeface="Rockwell"/>
                <a:cs typeface="Rockwell"/>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7734036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Rockwell"/>
                <a:ea typeface="Rockwell"/>
                <a:cs typeface="Rockwell"/>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4"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4" y="4374185"/>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1"/>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2"/>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249022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6" Type="http://schemas.openxmlformats.org/officeDocument/2006/relationships/theme" Target="../theme/theme3.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19E9AB-4DF2-3F4E-EF40-C78012B40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3FE4BD-6AD1-3831-CCAC-4C97874BE87C}"/>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C37721-CD2C-F815-883F-0588B43015CC}"/>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BD6A213D-F7C5-63BB-2C01-9B430382F8AD}"/>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57D4380-1DD6-5CD0-F265-A323BBAF789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72CA04-94E8-4C63-A47F-3305B8C672DE}" type="slidenum">
              <a:rPr lang="en-US" smtClean="0"/>
              <a:t>‹#›</a:t>
            </a:fld>
            <a:endParaRPr lang="en-US"/>
          </a:p>
        </p:txBody>
      </p:sp>
    </p:spTree>
    <p:extLst>
      <p:ext uri="{BB962C8B-B14F-4D97-AF65-F5344CB8AC3E}">
        <p14:creationId xmlns:p14="http://schemas.microsoft.com/office/powerpoint/2010/main" val="1013330927"/>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ea typeface="Malgun Gothic" panose="020B0503020000020004" pitchFamily="34" charset="-127"/>
              </a:rPr>
              <a:t>©2024 Navigate360</a:t>
            </a:r>
            <a:endParaRPr lang="en-US" b="1" dirty="0">
              <a:ea typeface="Malgun Gothic" panose="020B0503020000020004" pitchFamily="34" charset="-127"/>
            </a:endParaRPr>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00">
                <a:solidFill>
                  <a:srgbClr val="535659"/>
                </a:solidFill>
                <a:latin typeface="Malgun Gothic" panose="020B0503020000020004" pitchFamily="34" charset="-127"/>
                <a:ea typeface="Malgun Gothic" panose="020B0503020000020004" pitchFamily="34" charset="-127"/>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733143347"/>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 id="2147483866" r:id="rId18"/>
    <p:sldLayoutId id="2147483867" r:id="rId19"/>
    <p:sldLayoutId id="2147483868" r:id="rId20"/>
    <p:sldLayoutId id="2147483869" r:id="rId21"/>
    <p:sldLayoutId id="2147483870" r:id="rId22"/>
    <p:sldLayoutId id="2147483871" r:id="rId23"/>
    <p:sldLayoutId id="2147483872" r:id="rId24"/>
    <p:sldLayoutId id="2147483873" r:id="rId25"/>
    <p:sldLayoutId id="2147483874" r:id="rId26"/>
    <p:sldLayoutId id="2147483875" r:id="rId27"/>
    <p:sldLayoutId id="2147483876" r:id="rId28"/>
    <p:sldLayoutId id="2147483877" r:id="rId29"/>
    <p:sldLayoutId id="2147483878" r:id="rId30"/>
    <p:sldLayoutId id="2147483879" r:id="rId31"/>
    <p:sldLayoutId id="2147483880" r:id="rId32"/>
    <p:sldLayoutId id="2147483881" r:id="rId33"/>
  </p:sldLayoutIdLst>
  <p:txStyles>
    <p:titleStyle>
      <a:lvl1pPr algn="l" defTabSz="914354"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rgbClr val="535659"/>
          </a:solidFill>
          <a:latin typeface="Malgun Gothic" panose="020B0503020000020004" pitchFamily="34" charset="-127"/>
          <a:ea typeface="Malgun Gothic" panose="020B0503020000020004" pitchFamily="34" charset="-127"/>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rgbClr val="535659"/>
          </a:solidFill>
          <a:latin typeface="Malgun Gothic" panose="020B0503020000020004" pitchFamily="34" charset="-127"/>
          <a:ea typeface="Malgun Gothic" panose="020B0503020000020004" pitchFamily="34" charset="-127"/>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rgbClr val="535659"/>
          </a:solidFill>
          <a:latin typeface="Malgun Gothic" panose="020B0503020000020004" pitchFamily="34" charset="-127"/>
          <a:ea typeface="Malgun Gothic" panose="020B0503020000020004" pitchFamily="34" charset="-127"/>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rgbClr val="535659"/>
          </a:solidFill>
          <a:latin typeface="Malgun Gothic" panose="020B0503020000020004" pitchFamily="34" charset="-127"/>
          <a:ea typeface="Malgun Gothic" panose="020B0503020000020004" pitchFamily="34" charset="-127"/>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000" kern="1200">
          <a:solidFill>
            <a:srgbClr val="535659"/>
          </a:solidFill>
          <a:latin typeface="Malgun Gothic" panose="020B0503020000020004" pitchFamily="34" charset="-127"/>
          <a:ea typeface="Malgun Gothic" panose="020B0503020000020004" pitchFamily="34" charset="-127"/>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t>©2024 Navigate360</a:t>
            </a:r>
            <a:endParaRPr lang="en-US" b="1" dirty="0"/>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1"/>
            <a:ext cx="2743200" cy="365125"/>
          </a:xfrm>
          <a:prstGeom prst="rect">
            <a:avLst/>
          </a:prstGeom>
        </p:spPr>
        <p:txBody>
          <a:bodyPr vert="horz" wrap="none" lIns="91440" tIns="45720" rIns="91440" bIns="45720" rtlCol="0" anchor="ctr"/>
          <a:lstStyle>
            <a:lvl1pPr algn="r">
              <a:defRPr sz="1100">
                <a:solidFill>
                  <a:srgbClr val="535659"/>
                </a:solidFill>
                <a:latin typeface="Rockwell"/>
                <a:ea typeface="Rockwell"/>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208214697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Lst>
  <p:txStyles>
    <p:titleStyle>
      <a:lvl1pPr algn="l" defTabSz="914377"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rgbClr val="535659"/>
          </a:solidFill>
          <a:latin typeface="Rockwell"/>
          <a:ea typeface="Rockwell"/>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rgbClr val="535659"/>
          </a:solidFill>
          <a:latin typeface="Rockwell"/>
          <a:ea typeface="Rockwell"/>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535659"/>
          </a:solidFill>
          <a:latin typeface="Rockwell"/>
          <a:ea typeface="Rockwell"/>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200" kern="1200">
          <a:solidFill>
            <a:srgbClr val="535659"/>
          </a:solidFill>
          <a:latin typeface="Rockwell"/>
          <a:ea typeface="Rockwell"/>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000" kern="1200">
          <a:solidFill>
            <a:srgbClr val="535659"/>
          </a:solidFill>
          <a:latin typeface="Rockwell"/>
          <a:ea typeface="Rockwell"/>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9pPr>
    </p:bodyStyle>
    <p:otherStyle>
      <a:defPPr>
        <a:defRPr lang="en-US"/>
      </a:defPPr>
      <a:lvl1pPr marL="0" algn="l" defTabSz="914377" rtl="0" eaLnBrk="1" latinLnBrk="0" hangingPunct="1">
        <a:defRPr sz="1800" kern="1200">
          <a:solidFill>
            <a:schemeClr val="tx1"/>
          </a:solidFill>
          <a:latin typeface="Rockwell"/>
          <a:ea typeface="+mn-ea"/>
          <a:cs typeface="+mn-cs"/>
        </a:defRPr>
      </a:lvl1pPr>
      <a:lvl2pPr marL="457189" algn="l" defTabSz="914377" rtl="0" eaLnBrk="1" latinLnBrk="0" hangingPunct="1">
        <a:defRPr sz="1800" kern="1200">
          <a:solidFill>
            <a:schemeClr val="tx1"/>
          </a:solidFill>
          <a:latin typeface="Rockwell"/>
          <a:ea typeface="+mn-ea"/>
          <a:cs typeface="+mn-cs"/>
        </a:defRPr>
      </a:lvl2pPr>
      <a:lvl3pPr marL="914377" algn="l" defTabSz="914377" rtl="0" eaLnBrk="1" latinLnBrk="0" hangingPunct="1">
        <a:defRPr sz="1800" kern="1200">
          <a:solidFill>
            <a:schemeClr val="tx1"/>
          </a:solidFill>
          <a:latin typeface="Rockwell"/>
          <a:ea typeface="+mn-ea"/>
          <a:cs typeface="+mn-cs"/>
        </a:defRPr>
      </a:lvl3pPr>
      <a:lvl4pPr marL="1371566" algn="l" defTabSz="914377" rtl="0" eaLnBrk="1" latinLnBrk="0" hangingPunct="1">
        <a:defRPr sz="1800" kern="1200">
          <a:solidFill>
            <a:schemeClr val="tx1"/>
          </a:solidFill>
          <a:latin typeface="Rockwell"/>
          <a:ea typeface="+mn-ea"/>
          <a:cs typeface="+mn-cs"/>
        </a:defRPr>
      </a:lvl4pPr>
      <a:lvl5pPr marL="1828754" algn="l" defTabSz="914377" rtl="0" eaLnBrk="1" latinLnBrk="0" hangingPunct="1">
        <a:defRPr sz="1800" kern="1200">
          <a:solidFill>
            <a:schemeClr val="tx1"/>
          </a:solidFill>
          <a:latin typeface="Rockwell"/>
          <a:ea typeface="+mn-ea"/>
          <a:cs typeface="+mn-cs"/>
        </a:defRPr>
      </a:lvl5pPr>
      <a:lvl6pPr marL="2285943" algn="l" defTabSz="914377" rtl="0" eaLnBrk="1" latinLnBrk="0" hangingPunct="1">
        <a:defRPr sz="1800" kern="1200">
          <a:solidFill>
            <a:schemeClr val="tx1"/>
          </a:solidFill>
          <a:latin typeface="Rockwell"/>
          <a:ea typeface="+mn-ea"/>
          <a:cs typeface="+mn-cs"/>
        </a:defRPr>
      </a:lvl6pPr>
      <a:lvl7pPr marL="2743131" algn="l" defTabSz="914377" rtl="0" eaLnBrk="1" latinLnBrk="0" hangingPunct="1">
        <a:defRPr sz="1800" kern="1200">
          <a:solidFill>
            <a:schemeClr val="tx1"/>
          </a:solidFill>
          <a:latin typeface="Rockwell"/>
          <a:ea typeface="+mn-ea"/>
          <a:cs typeface="+mn-cs"/>
        </a:defRPr>
      </a:lvl7pPr>
      <a:lvl8pPr marL="3200320" algn="l" defTabSz="914377" rtl="0" eaLnBrk="1" latinLnBrk="0" hangingPunct="1">
        <a:defRPr sz="1800" kern="1200">
          <a:solidFill>
            <a:schemeClr val="tx1"/>
          </a:solidFill>
          <a:latin typeface="Rockwell"/>
          <a:ea typeface="+mn-ea"/>
          <a:cs typeface="+mn-cs"/>
        </a:defRPr>
      </a:lvl8pPr>
      <a:lvl9pPr marL="3657509" algn="l" defTabSz="914377" rtl="0" eaLnBrk="1" latinLnBrk="0" hangingPunct="1">
        <a:defRPr sz="1800" kern="1200">
          <a:solidFill>
            <a:schemeClr val="tx1"/>
          </a:solidFill>
          <a:latin typeface="Rockwell"/>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8.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8.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8.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8.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8.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8.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8.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8.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28.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28.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28.xml"/><Relationship Id="rId5" Type="http://schemas.openxmlformats.org/officeDocument/2006/relationships/image" Target="../media/image53.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28.xml"/><Relationship Id="rId4" Type="http://schemas.openxmlformats.org/officeDocument/2006/relationships/image" Target="../media/image56.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8.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jpe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28.xm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28.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28.xml"/><Relationship Id="rId5" Type="http://schemas.openxmlformats.org/officeDocument/2006/relationships/image" Target="../media/image68.jp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28.xml"/><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2.xml"/><Relationship Id="rId1" Type="http://schemas.openxmlformats.org/officeDocument/2006/relationships/slideLayout" Target="../slideLayouts/slideLayout28.xml"/><Relationship Id="rId5" Type="http://schemas.openxmlformats.org/officeDocument/2006/relationships/image" Target="../media/image75.png"/><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97B9A-AA54-80B1-6A3D-CA52748D1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6F7D7-BE46-9EC2-2CC3-084B3B5ACF35}"/>
              </a:ext>
            </a:extLst>
          </p:cNvPr>
          <p:cNvSpPr>
            <a:spLocks noGrp="1"/>
          </p:cNvSpPr>
          <p:nvPr>
            <p:ph type="ctrTitle"/>
          </p:nvPr>
        </p:nvSpPr>
        <p:spPr>
          <a:xfrm>
            <a:off x="0" y="2311401"/>
            <a:ext cx="12192000" cy="2235201"/>
          </a:xfrm>
        </p:spPr>
        <p:txBody>
          <a:bodyPr anchor="ctr"/>
          <a:lstStyle/>
          <a:p>
            <a:pPr algn="ctr"/>
            <a:r>
              <a:rPr lang="en-US" dirty="0">
                <a:latin typeface="Rockwell"/>
              </a:rPr>
              <a:t>Getting Started with </a:t>
            </a:r>
            <a:br>
              <a:rPr lang="en-US" dirty="0">
                <a:latin typeface="Rockwell"/>
              </a:rPr>
            </a:br>
            <a:r>
              <a:rPr lang="en-US" dirty="0">
                <a:latin typeface="Rockwell"/>
              </a:rPr>
              <a:t>PBIS Rewards</a:t>
            </a:r>
          </a:p>
        </p:txBody>
      </p:sp>
      <p:pic>
        <p:nvPicPr>
          <p:cNvPr id="1026" name="Picture 2">
            <a:extLst>
              <a:ext uri="{FF2B5EF4-FFF2-40B4-BE49-F238E27FC236}">
                <a16:creationId xmlns:a16="http://schemas.microsoft.com/office/drawing/2014/main" id="{61B5D89C-55BB-B875-E165-7C6A9A7EF5D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679656" y="418552"/>
            <a:ext cx="1458857" cy="145885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C69A0FA8-90FB-A318-6C75-765AAEF71C6E}"/>
              </a:ext>
            </a:extLst>
          </p:cNvPr>
          <p:cNvSpPr txBox="1">
            <a:spLocks/>
          </p:cNvSpPr>
          <p:nvPr/>
        </p:nvSpPr>
        <p:spPr>
          <a:xfrm>
            <a:off x="4422284" y="4432294"/>
            <a:ext cx="3347432" cy="2235201"/>
          </a:xfrm>
          <a:prstGeom prst="rect">
            <a:avLst/>
          </a:prstGeom>
        </p:spPr>
        <p:txBody>
          <a:bodyPr vert="horz" lIns="120000" tIns="60960" rIns="121920" bIns="60960" rtlCol="0" anchor="ctr">
            <a:noAutofit/>
          </a:bodyPr>
          <a:lstStyle>
            <a:lvl1pPr algn="l" defTabSz="685800" rtl="0" eaLnBrk="1" latinLnBrk="0" hangingPunct="1">
              <a:lnSpc>
                <a:spcPct val="100000"/>
              </a:lnSpc>
              <a:spcBef>
                <a:spcPct val="0"/>
              </a:spcBef>
              <a:buNone/>
              <a:defRPr sz="5400" kern="1200">
                <a:solidFill>
                  <a:schemeClr val="tx1"/>
                </a:solidFill>
                <a:latin typeface="Rockwell" panose="02060603020205020403" pitchFamily="18" charset="77"/>
                <a:ea typeface="+mj-ea"/>
                <a:cs typeface="+mj-cs"/>
              </a:defRPr>
            </a:lvl1pPr>
          </a:lstStyle>
          <a:p>
            <a:pPr algn="ctr" defTabSz="914354">
              <a:defRPr>
                <a:latin typeface="Rockwell"/>
              </a:defRPr>
            </a:pPr>
            <a:r>
              <a:rPr lang="en-US" sz="7200" dirty="0">
                <a:solidFill>
                  <a:srgbClr val="000000"/>
                </a:solidFill>
                <a:latin typeface="Rockwell"/>
                <a:sym typeface="Arial"/>
              </a:rPr>
              <a:t>Part 4</a:t>
            </a:r>
          </a:p>
        </p:txBody>
      </p:sp>
    </p:spTree>
    <p:extLst>
      <p:ext uri="{BB962C8B-B14F-4D97-AF65-F5344CB8AC3E}">
        <p14:creationId xmlns:p14="http://schemas.microsoft.com/office/powerpoint/2010/main" val="1835891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a:xfrm>
            <a:off x="0" y="2861969"/>
            <a:ext cx="12192000" cy="2235201"/>
          </a:xfrm>
        </p:spPr>
        <p:txBody>
          <a:bodyPr anchor="ctr"/>
          <a:lstStyle/>
          <a:p>
            <a:pPr algn="ctr"/>
            <a:r>
              <a:rPr lang="en-US"/>
              <a:t>Behavior Referral System</a:t>
            </a:r>
          </a:p>
        </p:txBody>
      </p:sp>
    </p:spTree>
    <p:extLst>
      <p:ext uri="{BB962C8B-B14F-4D97-AF65-F5344CB8AC3E}">
        <p14:creationId xmlns:p14="http://schemas.microsoft.com/office/powerpoint/2010/main" val="2678757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a:t>Writing a Minor Referral</a:t>
            </a:r>
          </a:p>
        </p:txBody>
      </p:sp>
      <p:pic>
        <p:nvPicPr>
          <p:cNvPr id="12" name="Picture 11">
            <a:extLst>
              <a:ext uri="{FF2B5EF4-FFF2-40B4-BE49-F238E27FC236}">
                <a16:creationId xmlns:a16="http://schemas.microsoft.com/office/drawing/2014/main" id="{FB7F44CA-91E6-4202-BE15-D420FA9AC368}"/>
              </a:ext>
            </a:extLst>
          </p:cNvPr>
          <p:cNvPicPr>
            <a:picLocks noChangeAspect="1"/>
          </p:cNvPicPr>
          <p:nvPr/>
        </p:nvPicPr>
        <p:blipFill>
          <a:blip r:embed="rId3"/>
          <a:srcRect/>
          <a:stretch/>
        </p:blipFill>
        <p:spPr>
          <a:xfrm>
            <a:off x="1779946" y="1651101"/>
            <a:ext cx="8451273" cy="4397883"/>
          </a:xfrm>
          <a:prstGeom prst="rect">
            <a:avLst/>
          </a:prstGeom>
          <a:ln w="38100">
            <a:solidFill>
              <a:srgbClr val="573393"/>
            </a:solidFill>
          </a:ln>
        </p:spPr>
      </p:pic>
      <p:sp>
        <p:nvSpPr>
          <p:cNvPr id="13" name="Rectangle 12">
            <a:extLst>
              <a:ext uri="{FF2B5EF4-FFF2-40B4-BE49-F238E27FC236}">
                <a16:creationId xmlns:a16="http://schemas.microsoft.com/office/drawing/2014/main" id="{07AB95AB-ABC9-4AC3-9D00-D746439B5D9B}"/>
              </a:ext>
            </a:extLst>
          </p:cNvPr>
          <p:cNvSpPr/>
          <p:nvPr/>
        </p:nvSpPr>
        <p:spPr>
          <a:xfrm>
            <a:off x="1764117" y="2098929"/>
            <a:ext cx="1070264" cy="218209"/>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grpSp>
        <p:nvGrpSpPr>
          <p:cNvPr id="28" name="Group 27">
            <a:extLst>
              <a:ext uri="{FF2B5EF4-FFF2-40B4-BE49-F238E27FC236}">
                <a16:creationId xmlns:a16="http://schemas.microsoft.com/office/drawing/2014/main" id="{6E473F3E-5C5D-46B8-B7FF-A0807D85A906}"/>
              </a:ext>
            </a:extLst>
          </p:cNvPr>
          <p:cNvGrpSpPr/>
          <p:nvPr/>
        </p:nvGrpSpPr>
        <p:grpSpPr>
          <a:xfrm>
            <a:off x="2850210" y="2317140"/>
            <a:ext cx="3937821" cy="1520361"/>
            <a:chOff x="1220402" y="2498648"/>
            <a:chExt cx="3964404" cy="1462362"/>
          </a:xfrm>
        </p:grpSpPr>
        <p:sp>
          <p:nvSpPr>
            <p:cNvPr id="18" name="Rectangle 17">
              <a:extLst>
                <a:ext uri="{FF2B5EF4-FFF2-40B4-BE49-F238E27FC236}">
                  <a16:creationId xmlns:a16="http://schemas.microsoft.com/office/drawing/2014/main" id="{4F2D5F17-B329-41A9-90B5-41A67FEC0D8B}"/>
                </a:ext>
              </a:extLst>
            </p:cNvPr>
            <p:cNvSpPr/>
            <p:nvPr/>
          </p:nvSpPr>
          <p:spPr>
            <a:xfrm>
              <a:off x="4200302" y="2892104"/>
              <a:ext cx="984504" cy="1068906"/>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20" name="Straight Arrow Connector 19">
              <a:extLst>
                <a:ext uri="{FF2B5EF4-FFF2-40B4-BE49-F238E27FC236}">
                  <a16:creationId xmlns:a16="http://schemas.microsoft.com/office/drawing/2014/main" id="{49FB5C8A-8F0A-476B-A67D-5E07A2EE70CE}"/>
                </a:ext>
              </a:extLst>
            </p:cNvPr>
            <p:cNvCxnSpPr>
              <a:cxnSpLocks/>
            </p:cNvCxnSpPr>
            <p:nvPr/>
          </p:nvCxnSpPr>
          <p:spPr>
            <a:xfrm>
              <a:off x="1220402" y="2498648"/>
              <a:ext cx="2913171" cy="1076175"/>
            </a:xfrm>
            <a:prstGeom prst="straightConnector1">
              <a:avLst/>
            </a:prstGeom>
            <a:ln w="38100">
              <a:solidFill>
                <a:srgbClr val="573393"/>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658F63F0-1571-45D9-BB6C-6A3263BABE44}"/>
              </a:ext>
            </a:extLst>
          </p:cNvPr>
          <p:cNvCxnSpPr>
            <a:cxnSpLocks/>
          </p:cNvCxnSpPr>
          <p:nvPr/>
        </p:nvCxnSpPr>
        <p:spPr>
          <a:xfrm flipV="1">
            <a:off x="6814111" y="2427971"/>
            <a:ext cx="1339075" cy="1141791"/>
          </a:xfrm>
          <a:prstGeom prst="straightConnector1">
            <a:avLst/>
          </a:prstGeom>
          <a:ln w="38100" cap="flat" cmpd="sng" algn="ctr">
            <a:solidFill>
              <a:srgbClr val="573393"/>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53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08D7D-0B0C-4E9A-81AA-64AA6B14C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010813-CDBF-C67E-9C0A-42887A4D7B16}"/>
              </a:ext>
            </a:extLst>
          </p:cNvPr>
          <p:cNvSpPr>
            <a:spLocks noGrp="1"/>
          </p:cNvSpPr>
          <p:nvPr>
            <p:ph type="title"/>
          </p:nvPr>
        </p:nvSpPr>
        <p:spPr>
          <a:xfrm>
            <a:off x="514927" y="149069"/>
            <a:ext cx="10515600" cy="1325563"/>
          </a:xfrm>
        </p:spPr>
        <p:txBody>
          <a:bodyPr/>
          <a:lstStyle/>
          <a:p>
            <a:r>
              <a:rPr lang="en-US"/>
              <a:t>Writing a Minor Referral</a:t>
            </a:r>
          </a:p>
        </p:txBody>
      </p:sp>
      <p:grpSp>
        <p:nvGrpSpPr>
          <p:cNvPr id="28" name="Group 27">
            <a:extLst>
              <a:ext uri="{FF2B5EF4-FFF2-40B4-BE49-F238E27FC236}">
                <a16:creationId xmlns:a16="http://schemas.microsoft.com/office/drawing/2014/main" id="{5FC7AFD2-B9F1-CBF0-5487-B754D7222B05}"/>
              </a:ext>
            </a:extLst>
          </p:cNvPr>
          <p:cNvGrpSpPr/>
          <p:nvPr/>
        </p:nvGrpSpPr>
        <p:grpSpPr>
          <a:xfrm>
            <a:off x="2368930" y="2317140"/>
            <a:ext cx="3937821" cy="1520361"/>
            <a:chOff x="1220402" y="2498648"/>
            <a:chExt cx="3964404" cy="1462362"/>
          </a:xfrm>
        </p:grpSpPr>
        <p:sp>
          <p:nvSpPr>
            <p:cNvPr id="18" name="Rectangle 17">
              <a:extLst>
                <a:ext uri="{FF2B5EF4-FFF2-40B4-BE49-F238E27FC236}">
                  <a16:creationId xmlns:a16="http://schemas.microsoft.com/office/drawing/2014/main" id="{5C239A96-8D54-617D-D76B-060A82830C18}"/>
                </a:ext>
              </a:extLst>
            </p:cNvPr>
            <p:cNvSpPr/>
            <p:nvPr/>
          </p:nvSpPr>
          <p:spPr>
            <a:xfrm>
              <a:off x="4200302" y="2892104"/>
              <a:ext cx="984504" cy="1068906"/>
            </a:xfrm>
            <a:prstGeom prst="rect">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20" name="Straight Arrow Connector 19">
              <a:extLst>
                <a:ext uri="{FF2B5EF4-FFF2-40B4-BE49-F238E27FC236}">
                  <a16:creationId xmlns:a16="http://schemas.microsoft.com/office/drawing/2014/main" id="{F56FC8DC-9F15-3AC6-1552-468FCA5E2829}"/>
                </a:ext>
              </a:extLst>
            </p:cNvPr>
            <p:cNvCxnSpPr>
              <a:cxnSpLocks/>
            </p:cNvCxnSpPr>
            <p:nvPr/>
          </p:nvCxnSpPr>
          <p:spPr>
            <a:xfrm>
              <a:off x="1220402" y="2498648"/>
              <a:ext cx="2913171" cy="1076175"/>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9B3D43DC-E9EC-92B5-7ED4-65599E061BC0}"/>
              </a:ext>
            </a:extLst>
          </p:cNvPr>
          <p:cNvCxnSpPr>
            <a:cxnSpLocks/>
          </p:cNvCxnSpPr>
          <p:nvPr/>
        </p:nvCxnSpPr>
        <p:spPr>
          <a:xfrm flipV="1">
            <a:off x="6332831" y="2427971"/>
            <a:ext cx="1339075" cy="1141791"/>
          </a:xfrm>
          <a:prstGeom prst="straightConnector1">
            <a:avLst/>
          </a:prstGeom>
          <a:ln w="38100" cap="flat" cmpd="sng" algn="ctr">
            <a:solidFill>
              <a:srgbClr val="000000"/>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C515691-62B2-1702-E48C-9FEE3874EDC5}"/>
              </a:ext>
            </a:extLst>
          </p:cNvPr>
          <p:cNvPicPr>
            <a:picLocks noChangeAspect="1"/>
          </p:cNvPicPr>
          <p:nvPr/>
        </p:nvPicPr>
        <p:blipFill>
          <a:blip r:embed="rId3"/>
          <a:srcRect/>
          <a:stretch/>
        </p:blipFill>
        <p:spPr>
          <a:xfrm>
            <a:off x="1764118" y="1651101"/>
            <a:ext cx="8451273" cy="4397883"/>
          </a:xfrm>
          <a:prstGeom prst="rect">
            <a:avLst/>
          </a:prstGeom>
          <a:ln w="38100">
            <a:solidFill>
              <a:srgbClr val="573393"/>
            </a:solidFill>
          </a:ln>
        </p:spPr>
      </p:pic>
      <p:sp>
        <p:nvSpPr>
          <p:cNvPr id="4" name="Rectangle 3">
            <a:extLst>
              <a:ext uri="{FF2B5EF4-FFF2-40B4-BE49-F238E27FC236}">
                <a16:creationId xmlns:a16="http://schemas.microsoft.com/office/drawing/2014/main" id="{5E957E92-BB14-F6E5-43B4-CB7D78210126}"/>
              </a:ext>
            </a:extLst>
          </p:cNvPr>
          <p:cNvSpPr/>
          <p:nvPr/>
        </p:nvSpPr>
        <p:spPr>
          <a:xfrm>
            <a:off x="1748289" y="2098929"/>
            <a:ext cx="1070264" cy="218209"/>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grpSp>
        <p:nvGrpSpPr>
          <p:cNvPr id="5" name="Group 4">
            <a:extLst>
              <a:ext uri="{FF2B5EF4-FFF2-40B4-BE49-F238E27FC236}">
                <a16:creationId xmlns:a16="http://schemas.microsoft.com/office/drawing/2014/main" id="{721A31E1-D1EC-D3EE-7D35-341B7DEF29F3}"/>
              </a:ext>
            </a:extLst>
          </p:cNvPr>
          <p:cNvGrpSpPr/>
          <p:nvPr/>
        </p:nvGrpSpPr>
        <p:grpSpPr>
          <a:xfrm>
            <a:off x="2834382" y="2317140"/>
            <a:ext cx="3937821" cy="1520361"/>
            <a:chOff x="1220402" y="2498648"/>
            <a:chExt cx="3964404" cy="1462362"/>
          </a:xfrm>
        </p:grpSpPr>
        <p:sp>
          <p:nvSpPr>
            <p:cNvPr id="6" name="Rectangle 5">
              <a:extLst>
                <a:ext uri="{FF2B5EF4-FFF2-40B4-BE49-F238E27FC236}">
                  <a16:creationId xmlns:a16="http://schemas.microsoft.com/office/drawing/2014/main" id="{609A1F3E-73EC-837A-5C47-B3056E64E188}"/>
                </a:ext>
              </a:extLst>
            </p:cNvPr>
            <p:cNvSpPr/>
            <p:nvPr/>
          </p:nvSpPr>
          <p:spPr>
            <a:xfrm>
              <a:off x="4200302" y="2892104"/>
              <a:ext cx="984504" cy="1068906"/>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7" name="Straight Arrow Connector 6">
              <a:extLst>
                <a:ext uri="{FF2B5EF4-FFF2-40B4-BE49-F238E27FC236}">
                  <a16:creationId xmlns:a16="http://schemas.microsoft.com/office/drawing/2014/main" id="{8AA9C3FE-993B-C170-E23C-6EBE8A82E6F9}"/>
                </a:ext>
              </a:extLst>
            </p:cNvPr>
            <p:cNvCxnSpPr>
              <a:cxnSpLocks/>
            </p:cNvCxnSpPr>
            <p:nvPr/>
          </p:nvCxnSpPr>
          <p:spPr>
            <a:xfrm>
              <a:off x="1220402" y="2498648"/>
              <a:ext cx="2913171" cy="1076175"/>
            </a:xfrm>
            <a:prstGeom prst="straightConnector1">
              <a:avLst/>
            </a:prstGeom>
            <a:ln w="38100">
              <a:solidFill>
                <a:srgbClr val="573393"/>
              </a:solidFill>
              <a:tailEnd type="triangle"/>
            </a:ln>
          </p:spPr>
          <p:style>
            <a:lnRef idx="1">
              <a:schemeClr val="accent1"/>
            </a:lnRef>
            <a:fillRef idx="0">
              <a:schemeClr val="accent1"/>
            </a:fillRef>
            <a:effectRef idx="0">
              <a:schemeClr val="accent1"/>
            </a:effectRef>
            <a:fontRef idx="minor">
              <a:schemeClr val="tx1"/>
            </a:fontRef>
          </p:style>
        </p:cxnSp>
      </p:grpSp>
      <p:pic>
        <p:nvPicPr>
          <p:cNvPr id="9" name="Picture 8">
            <a:extLst>
              <a:ext uri="{FF2B5EF4-FFF2-40B4-BE49-F238E27FC236}">
                <a16:creationId xmlns:a16="http://schemas.microsoft.com/office/drawing/2014/main" id="{B233F4EA-275B-B818-96EB-DAE317A411D5}"/>
              </a:ext>
            </a:extLst>
          </p:cNvPr>
          <p:cNvPicPr>
            <a:picLocks noChangeAspect="1"/>
          </p:cNvPicPr>
          <p:nvPr/>
        </p:nvPicPr>
        <p:blipFill>
          <a:blip r:embed="rId4"/>
          <a:stretch>
            <a:fillRect/>
          </a:stretch>
        </p:blipFill>
        <p:spPr>
          <a:xfrm>
            <a:off x="7512630" y="2425678"/>
            <a:ext cx="953244" cy="410556"/>
          </a:xfrm>
          <a:prstGeom prst="rect">
            <a:avLst/>
          </a:prstGeom>
        </p:spPr>
      </p:pic>
      <p:grpSp>
        <p:nvGrpSpPr>
          <p:cNvPr id="10" name="Group 9">
            <a:extLst>
              <a:ext uri="{FF2B5EF4-FFF2-40B4-BE49-F238E27FC236}">
                <a16:creationId xmlns:a16="http://schemas.microsoft.com/office/drawing/2014/main" id="{59579A46-AAD2-6588-23B1-A520A444D95F}"/>
              </a:ext>
            </a:extLst>
          </p:cNvPr>
          <p:cNvGrpSpPr/>
          <p:nvPr/>
        </p:nvGrpSpPr>
        <p:grpSpPr>
          <a:xfrm>
            <a:off x="6798284" y="2425677"/>
            <a:ext cx="1672409" cy="1144084"/>
            <a:chOff x="4603688" y="2299251"/>
            <a:chExt cx="1672409" cy="1144084"/>
          </a:xfrm>
        </p:grpSpPr>
        <p:sp>
          <p:nvSpPr>
            <p:cNvPr id="11" name="Rectangle 10">
              <a:extLst>
                <a:ext uri="{FF2B5EF4-FFF2-40B4-BE49-F238E27FC236}">
                  <a16:creationId xmlns:a16="http://schemas.microsoft.com/office/drawing/2014/main" id="{97050C67-D863-E0EC-9A14-E39AF40F3D8E}"/>
                </a:ext>
              </a:extLst>
            </p:cNvPr>
            <p:cNvSpPr/>
            <p:nvPr/>
          </p:nvSpPr>
          <p:spPr>
            <a:xfrm>
              <a:off x="5307027" y="2299251"/>
              <a:ext cx="969070" cy="410556"/>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8" name="Straight Arrow Connector 7">
              <a:extLst>
                <a:ext uri="{FF2B5EF4-FFF2-40B4-BE49-F238E27FC236}">
                  <a16:creationId xmlns:a16="http://schemas.microsoft.com/office/drawing/2014/main" id="{AE1D3583-BA9F-27DA-3EEC-17E8AA4D72DD}"/>
                </a:ext>
              </a:extLst>
            </p:cNvPr>
            <p:cNvCxnSpPr>
              <a:cxnSpLocks/>
            </p:cNvCxnSpPr>
            <p:nvPr/>
          </p:nvCxnSpPr>
          <p:spPr>
            <a:xfrm flipV="1">
              <a:off x="4603688" y="2599774"/>
              <a:ext cx="687504" cy="843561"/>
            </a:xfrm>
            <a:prstGeom prst="straightConnector1">
              <a:avLst/>
            </a:prstGeom>
            <a:ln w="38100">
              <a:solidFill>
                <a:srgbClr val="573393"/>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a:extLst>
              <a:ext uri="{FF2B5EF4-FFF2-40B4-BE49-F238E27FC236}">
                <a16:creationId xmlns:a16="http://schemas.microsoft.com/office/drawing/2014/main" id="{F8D96783-5C2E-6B86-AA58-3E3E1A7CEF88}"/>
              </a:ext>
            </a:extLst>
          </p:cNvPr>
          <p:cNvCxnSpPr>
            <a:cxnSpLocks/>
          </p:cNvCxnSpPr>
          <p:nvPr/>
        </p:nvCxnSpPr>
        <p:spPr>
          <a:xfrm flipH="1">
            <a:off x="7948497" y="2726199"/>
            <a:ext cx="269481" cy="0"/>
          </a:xfrm>
          <a:prstGeom prst="straightConnector1">
            <a:avLst/>
          </a:prstGeom>
          <a:ln w="38100" cap="flat" cmpd="sng" algn="ctr">
            <a:solidFill>
              <a:srgbClr val="573393"/>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466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A9991-5221-B6B1-E817-D352CE2867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3B988-A893-0D0C-3F99-A3213DCD311B}"/>
              </a:ext>
            </a:extLst>
          </p:cNvPr>
          <p:cNvSpPr>
            <a:spLocks noGrp="1"/>
          </p:cNvSpPr>
          <p:nvPr>
            <p:ph type="title"/>
          </p:nvPr>
        </p:nvSpPr>
        <p:spPr>
          <a:xfrm>
            <a:off x="514927" y="149069"/>
            <a:ext cx="10515600" cy="1325563"/>
          </a:xfrm>
        </p:spPr>
        <p:txBody>
          <a:bodyPr/>
          <a:lstStyle/>
          <a:p>
            <a:r>
              <a:rPr lang="en-US"/>
              <a:t>Writing a Minor Referral</a:t>
            </a:r>
          </a:p>
        </p:txBody>
      </p:sp>
      <p:pic>
        <p:nvPicPr>
          <p:cNvPr id="5" name="Picture 4">
            <a:extLst>
              <a:ext uri="{FF2B5EF4-FFF2-40B4-BE49-F238E27FC236}">
                <a16:creationId xmlns:a16="http://schemas.microsoft.com/office/drawing/2014/main" id="{FF28D688-5062-C151-AC21-33877546167D}"/>
              </a:ext>
            </a:extLst>
          </p:cNvPr>
          <p:cNvPicPr>
            <a:picLocks noChangeAspect="1"/>
          </p:cNvPicPr>
          <p:nvPr/>
        </p:nvPicPr>
        <p:blipFill>
          <a:blip r:embed="rId3"/>
          <a:stretch>
            <a:fillRect/>
          </a:stretch>
        </p:blipFill>
        <p:spPr>
          <a:xfrm>
            <a:off x="1459832" y="1474632"/>
            <a:ext cx="9272337" cy="4822203"/>
          </a:xfrm>
          <a:prstGeom prst="rect">
            <a:avLst/>
          </a:prstGeom>
          <a:ln w="38100">
            <a:solidFill>
              <a:srgbClr val="30B1B8"/>
            </a:solidFill>
          </a:ln>
        </p:spPr>
      </p:pic>
      <p:sp>
        <p:nvSpPr>
          <p:cNvPr id="6" name="Rectangle 5">
            <a:extLst>
              <a:ext uri="{FF2B5EF4-FFF2-40B4-BE49-F238E27FC236}">
                <a16:creationId xmlns:a16="http://schemas.microsoft.com/office/drawing/2014/main" id="{D2319FBD-E865-2602-C877-8146F1517396}"/>
              </a:ext>
            </a:extLst>
          </p:cNvPr>
          <p:cNvSpPr/>
          <p:nvPr/>
        </p:nvSpPr>
        <p:spPr>
          <a:xfrm>
            <a:off x="2924247" y="3355092"/>
            <a:ext cx="1090864" cy="2227561"/>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Tree>
    <p:extLst>
      <p:ext uri="{BB962C8B-B14F-4D97-AF65-F5344CB8AC3E}">
        <p14:creationId xmlns:p14="http://schemas.microsoft.com/office/powerpoint/2010/main" val="406175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C0BC5-2EF8-5AA4-2CF6-252F2BEC63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B6EABA-24A0-78EE-04B3-BBE1DB44BBC4}"/>
              </a:ext>
            </a:extLst>
          </p:cNvPr>
          <p:cNvSpPr>
            <a:spLocks noGrp="1"/>
          </p:cNvSpPr>
          <p:nvPr>
            <p:ph type="title"/>
          </p:nvPr>
        </p:nvSpPr>
        <p:spPr>
          <a:xfrm>
            <a:off x="514927" y="149069"/>
            <a:ext cx="10515600" cy="1325563"/>
          </a:xfrm>
        </p:spPr>
        <p:txBody>
          <a:bodyPr/>
          <a:lstStyle/>
          <a:p>
            <a:r>
              <a:rPr lang="en-US"/>
              <a:t>Writing a Minor Referral</a:t>
            </a:r>
          </a:p>
        </p:txBody>
      </p:sp>
      <p:pic>
        <p:nvPicPr>
          <p:cNvPr id="5" name="Picture 4">
            <a:extLst>
              <a:ext uri="{FF2B5EF4-FFF2-40B4-BE49-F238E27FC236}">
                <a16:creationId xmlns:a16="http://schemas.microsoft.com/office/drawing/2014/main" id="{6F9CE54A-2521-6470-12B4-EF4A6300CCBF}"/>
              </a:ext>
            </a:extLst>
          </p:cNvPr>
          <p:cNvPicPr>
            <a:picLocks noChangeAspect="1"/>
          </p:cNvPicPr>
          <p:nvPr/>
        </p:nvPicPr>
        <p:blipFill>
          <a:blip r:embed="rId3"/>
          <a:srcRect/>
          <a:stretch/>
        </p:blipFill>
        <p:spPr>
          <a:xfrm>
            <a:off x="1488768" y="1474632"/>
            <a:ext cx="9214461" cy="4822203"/>
          </a:xfrm>
          <a:prstGeom prst="rect">
            <a:avLst/>
          </a:prstGeom>
          <a:ln w="38100">
            <a:solidFill>
              <a:srgbClr val="30B1B8"/>
            </a:solidFill>
          </a:ln>
        </p:spPr>
      </p:pic>
      <p:sp>
        <p:nvSpPr>
          <p:cNvPr id="6" name="Rectangle 5">
            <a:extLst>
              <a:ext uri="{FF2B5EF4-FFF2-40B4-BE49-F238E27FC236}">
                <a16:creationId xmlns:a16="http://schemas.microsoft.com/office/drawing/2014/main" id="{F7D5D21C-5DA8-F0C2-1990-B9DB16A6DDE6}"/>
              </a:ext>
            </a:extLst>
          </p:cNvPr>
          <p:cNvSpPr/>
          <p:nvPr/>
        </p:nvSpPr>
        <p:spPr>
          <a:xfrm>
            <a:off x="2924247" y="3355092"/>
            <a:ext cx="1090864" cy="2227561"/>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12" name="Straight Arrow Connector 11">
            <a:extLst>
              <a:ext uri="{FF2B5EF4-FFF2-40B4-BE49-F238E27FC236}">
                <a16:creationId xmlns:a16="http://schemas.microsoft.com/office/drawing/2014/main" id="{CB69544E-FBB3-1820-2007-27C354478EF1}"/>
              </a:ext>
            </a:extLst>
          </p:cNvPr>
          <p:cNvCxnSpPr>
            <a:cxnSpLocks/>
          </p:cNvCxnSpPr>
          <p:nvPr/>
        </p:nvCxnSpPr>
        <p:spPr>
          <a:xfrm>
            <a:off x="3585045" y="2438205"/>
            <a:ext cx="0" cy="581140"/>
          </a:xfrm>
          <a:prstGeom prst="straightConnector1">
            <a:avLst/>
          </a:prstGeom>
          <a:ln w="38100" cap="flat" cmpd="sng" algn="ctr">
            <a:solidFill>
              <a:srgbClr val="573393"/>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E262C860-C80C-53A4-1567-B0A62DAB4F41}"/>
              </a:ext>
            </a:extLst>
          </p:cNvPr>
          <p:cNvSpPr/>
          <p:nvPr/>
        </p:nvSpPr>
        <p:spPr>
          <a:xfrm>
            <a:off x="5093585" y="3046845"/>
            <a:ext cx="679143" cy="308247"/>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Tree>
    <p:extLst>
      <p:ext uri="{BB962C8B-B14F-4D97-AF65-F5344CB8AC3E}">
        <p14:creationId xmlns:p14="http://schemas.microsoft.com/office/powerpoint/2010/main" val="53275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0B7BD-4EC2-1B89-20BB-33E2B4AFEE06}"/>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49FDF1CE-8785-5F0F-FC31-5DFD5CD861C7}"/>
              </a:ext>
            </a:extLst>
          </p:cNvPr>
          <p:cNvPicPr>
            <a:picLocks noChangeAspect="1"/>
          </p:cNvPicPr>
          <p:nvPr/>
        </p:nvPicPr>
        <p:blipFill>
          <a:blip r:embed="rId3"/>
          <a:srcRect/>
          <a:stretch/>
        </p:blipFill>
        <p:spPr>
          <a:xfrm>
            <a:off x="278019" y="86043"/>
            <a:ext cx="11627679" cy="6685915"/>
          </a:xfrm>
          <a:prstGeom prst="rect">
            <a:avLst/>
          </a:prstGeom>
          <a:ln w="38100">
            <a:solidFill>
              <a:srgbClr val="30B1B8"/>
            </a:solidFill>
          </a:ln>
        </p:spPr>
      </p:pic>
      <p:grpSp>
        <p:nvGrpSpPr>
          <p:cNvPr id="2" name="Group 1">
            <a:extLst>
              <a:ext uri="{FF2B5EF4-FFF2-40B4-BE49-F238E27FC236}">
                <a16:creationId xmlns:a16="http://schemas.microsoft.com/office/drawing/2014/main" id="{89EA8FC1-D5DC-9D72-A954-BE2704FF2131}"/>
              </a:ext>
            </a:extLst>
          </p:cNvPr>
          <p:cNvGrpSpPr/>
          <p:nvPr/>
        </p:nvGrpSpPr>
        <p:grpSpPr>
          <a:xfrm>
            <a:off x="3559382" y="351016"/>
            <a:ext cx="4280204" cy="1633129"/>
            <a:chOff x="3165765" y="233887"/>
            <a:chExt cx="4280204" cy="1633129"/>
          </a:xfrm>
        </p:grpSpPr>
        <p:sp>
          <p:nvSpPr>
            <p:cNvPr id="3" name="Arrow: Left 2">
              <a:extLst>
                <a:ext uri="{FF2B5EF4-FFF2-40B4-BE49-F238E27FC236}">
                  <a16:creationId xmlns:a16="http://schemas.microsoft.com/office/drawing/2014/main" id="{7A703B50-E755-0148-4A72-90B1937DFB97}"/>
                </a:ext>
              </a:extLst>
            </p:cNvPr>
            <p:cNvSpPr/>
            <p:nvPr/>
          </p:nvSpPr>
          <p:spPr>
            <a:xfrm>
              <a:off x="4136077" y="233888"/>
              <a:ext cx="3309892" cy="1360418"/>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600" kern="0" dirty="0">
                  <a:solidFill>
                    <a:srgbClr val="FFFFFF"/>
                  </a:solidFill>
                  <a:latin typeface="Rockwell"/>
                  <a:ea typeface="Roboto" panose="02000000000000000000" pitchFamily="2" charset="0"/>
                  <a:sym typeface="Arial"/>
                </a:rPr>
                <a:t>Some fields automatically filled. Be sure to input the time of the incident</a:t>
              </a:r>
            </a:p>
          </p:txBody>
        </p:sp>
        <p:pic>
          <p:nvPicPr>
            <p:cNvPr id="4" name="Graphic 3" descr="Checkmark with solid fill">
              <a:extLst>
                <a:ext uri="{FF2B5EF4-FFF2-40B4-BE49-F238E27FC236}">
                  <a16:creationId xmlns:a16="http://schemas.microsoft.com/office/drawing/2014/main" id="{8E507CEC-8F07-F944-2A13-9D3B1B1BCE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65765" y="233887"/>
              <a:ext cx="379268" cy="379268"/>
            </a:xfrm>
            <a:prstGeom prst="rect">
              <a:avLst/>
            </a:prstGeom>
          </p:spPr>
        </p:pic>
        <p:pic>
          <p:nvPicPr>
            <p:cNvPr id="5" name="Graphic 4" descr="Checkmark with solid fill">
              <a:extLst>
                <a:ext uri="{FF2B5EF4-FFF2-40B4-BE49-F238E27FC236}">
                  <a16:creationId xmlns:a16="http://schemas.microsoft.com/office/drawing/2014/main" id="{1B40F4F6-0C22-B7F5-1A57-12526F360B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96936" y="1487749"/>
              <a:ext cx="379268" cy="379267"/>
            </a:xfrm>
            <a:prstGeom prst="rect">
              <a:avLst/>
            </a:prstGeom>
          </p:spPr>
        </p:pic>
        <p:pic>
          <p:nvPicPr>
            <p:cNvPr id="6" name="Graphic 5" descr="Checkmark with solid fill">
              <a:extLst>
                <a:ext uri="{FF2B5EF4-FFF2-40B4-BE49-F238E27FC236}">
                  <a16:creationId xmlns:a16="http://schemas.microsoft.com/office/drawing/2014/main" id="{5F781364-85B5-27D6-CE54-C206A9000B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79849" y="581737"/>
              <a:ext cx="379268" cy="379269"/>
            </a:xfrm>
            <a:prstGeom prst="rect">
              <a:avLst/>
            </a:prstGeom>
          </p:spPr>
        </p:pic>
      </p:grpSp>
      <p:sp>
        <p:nvSpPr>
          <p:cNvPr id="18" name="Rectangle 17">
            <a:extLst>
              <a:ext uri="{FF2B5EF4-FFF2-40B4-BE49-F238E27FC236}">
                <a16:creationId xmlns:a16="http://schemas.microsoft.com/office/drawing/2014/main" id="{07AB95AB-ABC9-4AC3-9D00-D746439B5D9B}"/>
              </a:ext>
            </a:extLst>
          </p:cNvPr>
          <p:cNvSpPr/>
          <p:nvPr/>
        </p:nvSpPr>
        <p:spPr>
          <a:xfrm>
            <a:off x="392797" y="2917633"/>
            <a:ext cx="5015183" cy="219431"/>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20" name="Rectangle 19">
            <a:extLst>
              <a:ext uri="{FF2B5EF4-FFF2-40B4-BE49-F238E27FC236}">
                <a16:creationId xmlns:a16="http://schemas.microsoft.com/office/drawing/2014/main" id="{3A39BF12-3650-4EA6-A895-10C6C6DF5281}"/>
              </a:ext>
            </a:extLst>
          </p:cNvPr>
          <p:cNvSpPr/>
          <p:nvPr/>
        </p:nvSpPr>
        <p:spPr>
          <a:xfrm>
            <a:off x="5438129" y="2911987"/>
            <a:ext cx="4158329" cy="228631"/>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21" name="Rectangle 20">
            <a:extLst>
              <a:ext uri="{FF2B5EF4-FFF2-40B4-BE49-F238E27FC236}">
                <a16:creationId xmlns:a16="http://schemas.microsoft.com/office/drawing/2014/main" id="{319343C2-D3D3-4038-B262-2506ACF8F4A0}"/>
              </a:ext>
            </a:extLst>
          </p:cNvPr>
          <p:cNvSpPr/>
          <p:nvPr/>
        </p:nvSpPr>
        <p:spPr>
          <a:xfrm>
            <a:off x="9596458" y="2913690"/>
            <a:ext cx="2136100" cy="228629"/>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22" name="Rectangle 21">
            <a:extLst>
              <a:ext uri="{FF2B5EF4-FFF2-40B4-BE49-F238E27FC236}">
                <a16:creationId xmlns:a16="http://schemas.microsoft.com/office/drawing/2014/main" id="{02D1EDA4-FE67-43DF-A2D9-36685509B21D}"/>
              </a:ext>
            </a:extLst>
          </p:cNvPr>
          <p:cNvSpPr/>
          <p:nvPr/>
        </p:nvSpPr>
        <p:spPr>
          <a:xfrm>
            <a:off x="9594376" y="4944437"/>
            <a:ext cx="800585" cy="335971"/>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24" name="Rectangle 23">
            <a:extLst>
              <a:ext uri="{FF2B5EF4-FFF2-40B4-BE49-F238E27FC236}">
                <a16:creationId xmlns:a16="http://schemas.microsoft.com/office/drawing/2014/main" id="{A6AF0B0B-F701-4B6C-BCB3-89017B717CB9}"/>
              </a:ext>
            </a:extLst>
          </p:cNvPr>
          <p:cNvSpPr/>
          <p:nvPr/>
        </p:nvSpPr>
        <p:spPr>
          <a:xfrm>
            <a:off x="310494" y="4823307"/>
            <a:ext cx="1021775" cy="176645"/>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grpSp>
        <p:nvGrpSpPr>
          <p:cNvPr id="23" name="Group 22">
            <a:extLst>
              <a:ext uri="{FF2B5EF4-FFF2-40B4-BE49-F238E27FC236}">
                <a16:creationId xmlns:a16="http://schemas.microsoft.com/office/drawing/2014/main" id="{E4B3FE98-77E8-4FBE-A8CD-3B366F88ED17}"/>
              </a:ext>
            </a:extLst>
          </p:cNvPr>
          <p:cNvGrpSpPr/>
          <p:nvPr/>
        </p:nvGrpSpPr>
        <p:grpSpPr>
          <a:xfrm>
            <a:off x="1431235" y="3594503"/>
            <a:ext cx="3627072" cy="1021335"/>
            <a:chOff x="1818410" y="3210791"/>
            <a:chExt cx="3541303" cy="2331026"/>
          </a:xfrm>
        </p:grpSpPr>
        <p:sp>
          <p:nvSpPr>
            <p:cNvPr id="25" name="Right Brace 24">
              <a:extLst>
                <a:ext uri="{FF2B5EF4-FFF2-40B4-BE49-F238E27FC236}">
                  <a16:creationId xmlns:a16="http://schemas.microsoft.com/office/drawing/2014/main" id="{7993B761-18DC-4AA7-8C7F-DAF1FC23B1B8}"/>
                </a:ext>
              </a:extLst>
            </p:cNvPr>
            <p:cNvSpPr/>
            <p:nvPr/>
          </p:nvSpPr>
          <p:spPr>
            <a:xfrm>
              <a:off x="1818410" y="3210791"/>
              <a:ext cx="571499" cy="2331026"/>
            </a:xfrm>
            <a:prstGeom prst="rightBrace">
              <a:avLst/>
            </a:prstGeom>
            <a:noFill/>
            <a:ln w="38100">
              <a:solidFill>
                <a:srgbClr val="30B1B8"/>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buClr>
                  <a:srgbClr val="000000"/>
                </a:buClr>
                <a:defRPr/>
              </a:pPr>
              <a:endParaRPr lang="en-US" sz="1400" kern="0">
                <a:solidFill>
                  <a:srgbClr val="242729"/>
                </a:solidFill>
                <a:latin typeface="Rockwell"/>
                <a:sym typeface="Arial"/>
              </a:endParaRPr>
            </a:p>
          </p:txBody>
        </p:sp>
        <p:sp>
          <p:nvSpPr>
            <p:cNvPr id="26" name="TextBox 25">
              <a:extLst>
                <a:ext uri="{FF2B5EF4-FFF2-40B4-BE49-F238E27FC236}">
                  <a16:creationId xmlns:a16="http://schemas.microsoft.com/office/drawing/2014/main" id="{039936BC-8590-49EA-99E0-059907036807}"/>
                </a:ext>
              </a:extLst>
            </p:cNvPr>
            <p:cNvSpPr txBox="1"/>
            <p:nvPr/>
          </p:nvSpPr>
          <p:spPr>
            <a:xfrm>
              <a:off x="2432754" y="3970796"/>
              <a:ext cx="2926959" cy="726010"/>
            </a:xfrm>
            <a:prstGeom prst="rect">
              <a:avLst/>
            </a:prstGeom>
            <a:solidFill>
              <a:srgbClr val="30B1B8"/>
            </a:solidFill>
            <a:ln>
              <a:solidFill>
                <a:srgbClr val="7030A0"/>
              </a:solidFill>
            </a:ln>
          </p:spPr>
          <p:txBody>
            <a:bodyPr wrap="square" rtlCol="0">
              <a:spAutoFit/>
            </a:bodyPr>
            <a:lstStyle/>
            <a:p>
              <a:pPr algn="ctr" defTabSz="1219170">
                <a:buClr>
                  <a:srgbClr val="000000"/>
                </a:buClr>
                <a:defRPr/>
              </a:pPr>
              <a:r>
                <a:rPr lang="en-US" sz="1467" kern="0">
                  <a:solidFill>
                    <a:srgbClr val="FFFFFF"/>
                  </a:solidFill>
                  <a:latin typeface="Rockwell"/>
                  <a:ea typeface="Roboto" panose="02000000000000000000" pitchFamily="2" charset="0"/>
                  <a:cs typeface="Arial"/>
                  <a:sym typeface="Arial"/>
                </a:rPr>
                <a:t>Secondary MINOR Issue(s)</a:t>
              </a:r>
            </a:p>
          </p:txBody>
        </p:sp>
      </p:grpSp>
      <p:sp>
        <p:nvSpPr>
          <p:cNvPr id="27" name="Arrow: Left 26">
            <a:extLst>
              <a:ext uri="{FF2B5EF4-FFF2-40B4-BE49-F238E27FC236}">
                <a16:creationId xmlns:a16="http://schemas.microsoft.com/office/drawing/2014/main" id="{AC70FF9A-4A6E-4CA0-B97D-3FC3F7E8D146}"/>
              </a:ext>
            </a:extLst>
          </p:cNvPr>
          <p:cNvSpPr/>
          <p:nvPr/>
        </p:nvSpPr>
        <p:spPr>
          <a:xfrm>
            <a:off x="1764433" y="3142709"/>
            <a:ext cx="2426580" cy="434777"/>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400" kern="0" dirty="0">
                <a:solidFill>
                  <a:srgbClr val="FFFFFF"/>
                </a:solidFill>
                <a:latin typeface="Rockwell"/>
                <a:ea typeface="Roboto" panose="02000000000000000000" pitchFamily="2" charset="0"/>
                <a:sym typeface="Arial"/>
              </a:rPr>
              <a:t>Primary MINOR Issue</a:t>
            </a:r>
          </a:p>
        </p:txBody>
      </p:sp>
      <p:sp>
        <p:nvSpPr>
          <p:cNvPr id="29" name="Arrow: Left 28">
            <a:extLst>
              <a:ext uri="{FF2B5EF4-FFF2-40B4-BE49-F238E27FC236}">
                <a16:creationId xmlns:a16="http://schemas.microsoft.com/office/drawing/2014/main" id="{5175EC41-A5C0-3F21-B36A-834505A24D3C}"/>
              </a:ext>
            </a:extLst>
          </p:cNvPr>
          <p:cNvSpPr/>
          <p:nvPr/>
        </p:nvSpPr>
        <p:spPr>
          <a:xfrm rot="16200000">
            <a:off x="11155215" y="5674231"/>
            <a:ext cx="1021335" cy="286125"/>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Rockwell"/>
              <a:ea typeface="Roboto" panose="02000000000000000000" pitchFamily="2" charset="0"/>
              <a:sym typeface="Arial"/>
            </a:endParaRPr>
          </a:p>
        </p:txBody>
      </p:sp>
      <p:pic>
        <p:nvPicPr>
          <p:cNvPr id="8" name="Graphic 7" descr="Checkmark with solid fill">
            <a:extLst>
              <a:ext uri="{FF2B5EF4-FFF2-40B4-BE49-F238E27FC236}">
                <a16:creationId xmlns:a16="http://schemas.microsoft.com/office/drawing/2014/main" id="{FBEF16F8-26F6-30D1-6E57-E49AAADEFD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0553" y="993990"/>
            <a:ext cx="379268" cy="379269"/>
          </a:xfrm>
          <a:prstGeom prst="rect">
            <a:avLst/>
          </a:prstGeom>
        </p:spPr>
      </p:pic>
      <p:sp>
        <p:nvSpPr>
          <p:cNvPr id="9" name="Arrow: Left 8">
            <a:extLst>
              <a:ext uri="{FF2B5EF4-FFF2-40B4-BE49-F238E27FC236}">
                <a16:creationId xmlns:a16="http://schemas.microsoft.com/office/drawing/2014/main" id="{5FE59CAF-4835-E5A6-F65E-8643B7EC2A48}"/>
              </a:ext>
            </a:extLst>
          </p:cNvPr>
          <p:cNvSpPr/>
          <p:nvPr/>
        </p:nvSpPr>
        <p:spPr>
          <a:xfrm>
            <a:off x="4548933" y="1774427"/>
            <a:ext cx="2354411" cy="719971"/>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600" kern="0" dirty="0">
                <a:solidFill>
                  <a:srgbClr val="FFFFFF"/>
                </a:solidFill>
                <a:latin typeface="Rockwell"/>
                <a:ea typeface="Roboto" panose="02000000000000000000" pitchFamily="2" charset="0"/>
                <a:sym typeface="Arial"/>
              </a:rPr>
              <a:t>Who was impacted?</a:t>
            </a:r>
            <a:endParaRPr lang="en-US" sz="1600" kern="0" dirty="0">
              <a:solidFill>
                <a:srgbClr val="FDFFF6"/>
              </a:solidFill>
              <a:latin typeface="Rockwell"/>
              <a:ea typeface="Roboto" panose="02000000000000000000" pitchFamily="2" charset="0"/>
              <a:sym typeface="Arial"/>
            </a:endParaRPr>
          </a:p>
        </p:txBody>
      </p:sp>
      <p:sp>
        <p:nvSpPr>
          <p:cNvPr id="10" name="Arrow: Left 9">
            <a:extLst>
              <a:ext uri="{FF2B5EF4-FFF2-40B4-BE49-F238E27FC236}">
                <a16:creationId xmlns:a16="http://schemas.microsoft.com/office/drawing/2014/main" id="{2CC4FF64-A5FB-4106-9AA5-26E12F2B3A9E}"/>
              </a:ext>
            </a:extLst>
          </p:cNvPr>
          <p:cNvSpPr/>
          <p:nvPr/>
        </p:nvSpPr>
        <p:spPr>
          <a:xfrm>
            <a:off x="4541423" y="2437452"/>
            <a:ext cx="2354411" cy="719971"/>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600" kern="0" dirty="0">
                <a:solidFill>
                  <a:srgbClr val="FFFFFF"/>
                </a:solidFill>
                <a:latin typeface="Rockwell"/>
                <a:ea typeface="Roboto" panose="02000000000000000000" pitchFamily="2" charset="0"/>
                <a:sym typeface="Arial"/>
              </a:rPr>
              <a:t>Location of incident</a:t>
            </a:r>
            <a:endParaRPr lang="en-US" sz="1600" kern="0" dirty="0">
              <a:solidFill>
                <a:srgbClr val="FDFFF6"/>
              </a:solidFill>
              <a:latin typeface="Rockwell"/>
              <a:ea typeface="Roboto" panose="02000000000000000000" pitchFamily="2" charset="0"/>
              <a:sym typeface="Arial"/>
            </a:endParaRPr>
          </a:p>
        </p:txBody>
      </p:sp>
      <p:sp>
        <p:nvSpPr>
          <p:cNvPr id="11" name="Arrow: Left 10">
            <a:extLst>
              <a:ext uri="{FF2B5EF4-FFF2-40B4-BE49-F238E27FC236}">
                <a16:creationId xmlns:a16="http://schemas.microsoft.com/office/drawing/2014/main" id="{12EDEC4C-D4D9-9B62-23F8-63BF6AA24AE2}"/>
              </a:ext>
            </a:extLst>
          </p:cNvPr>
          <p:cNvSpPr/>
          <p:nvPr/>
        </p:nvSpPr>
        <p:spPr>
          <a:xfrm rot="19060801">
            <a:off x="5308760" y="4165028"/>
            <a:ext cx="2354411" cy="1434683"/>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600" kern="0" dirty="0">
                <a:solidFill>
                  <a:srgbClr val="FFFFFF"/>
                </a:solidFill>
                <a:latin typeface="Rockwell"/>
                <a:ea typeface="Roboto" panose="02000000000000000000" pitchFamily="2" charset="0"/>
                <a:sym typeface="Arial"/>
              </a:rPr>
              <a:t>A Compass Curriculum lesson may be assigned</a:t>
            </a:r>
            <a:endParaRPr lang="en-US" sz="1600" kern="0" dirty="0">
              <a:solidFill>
                <a:srgbClr val="FDFFF6"/>
              </a:solidFill>
              <a:latin typeface="Rockwell"/>
              <a:ea typeface="Roboto" panose="02000000000000000000" pitchFamily="2" charset="0"/>
              <a:sym typeface="Arial"/>
            </a:endParaRPr>
          </a:p>
        </p:txBody>
      </p:sp>
    </p:spTree>
    <p:extLst>
      <p:ext uri="{BB962C8B-B14F-4D97-AF65-F5344CB8AC3E}">
        <p14:creationId xmlns:p14="http://schemas.microsoft.com/office/powerpoint/2010/main" val="231379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18"/>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7"/>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2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xit" presetSubtype="0" fill="hold" grpId="1" nodeType="with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xit" presetSubtype="0" fill="hold" grpId="1" nodeType="withEffect">
                                  <p:stCondLst>
                                    <p:cond delay="0"/>
                                  </p:stCondLst>
                                  <p:childTnLst>
                                    <p:set>
                                      <p:cBhvr>
                                        <p:cTn id="58" dur="1" fill="hold">
                                          <p:stCondLst>
                                            <p:cond delay="0"/>
                                          </p:stCondLst>
                                        </p:cTn>
                                        <p:tgtEl>
                                          <p:spTgt spid="21"/>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xit" presetSubtype="0" fill="hold" grpId="1" nodeType="withEffect">
                                  <p:stCondLst>
                                    <p:cond delay="0"/>
                                  </p:stCondLst>
                                  <p:childTnLst>
                                    <p:set>
                                      <p:cBhvr>
                                        <p:cTn id="64" dur="1" fill="hold">
                                          <p:stCondLst>
                                            <p:cond delay="0"/>
                                          </p:stCondLst>
                                        </p:cTn>
                                        <p:tgtEl>
                                          <p:spTgt spid="24"/>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1"/>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22"/>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childTnLst>
                                </p:cTn>
                              </p:par>
                              <p:par>
                                <p:cTn id="75" presetID="1" presetClass="exit" presetSubtype="0" fill="hold" grpId="1" nodeType="withEffect">
                                  <p:stCondLst>
                                    <p:cond delay="0"/>
                                  </p:stCondLst>
                                  <p:childTnLst>
                                    <p:set>
                                      <p:cBhvr>
                                        <p:cTn id="7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animBg="1"/>
      <p:bldP spid="20" grpId="1" animBg="1"/>
      <p:bldP spid="21" grpId="0" animBg="1"/>
      <p:bldP spid="21" grpId="1" animBg="1"/>
      <p:bldP spid="22" grpId="0" animBg="1"/>
      <p:bldP spid="22" grpId="1" animBg="1"/>
      <p:bldP spid="24" grpId="0" animBg="1"/>
      <p:bldP spid="24" grpId="1" animBg="1"/>
      <p:bldP spid="27" grpId="0" animBg="1"/>
      <p:bldP spid="27" grpId="1" animBg="1"/>
      <p:bldP spid="29" grpId="0" animBg="1"/>
      <p:bldP spid="9" grpId="0" animBg="1"/>
      <p:bldP spid="9" grpId="1" animBg="1"/>
      <p:bldP spid="10" grpId="0" animBg="1"/>
      <p:bldP spid="10" grpId="1" animBg="1"/>
      <p:bldP spid="11" grpId="0" animBg="1"/>
      <p:bldP spid="1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A5313-E906-D69E-BABB-3F7886CF9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941A3-FFFD-4931-BBF7-35D950D89A9D}"/>
              </a:ext>
            </a:extLst>
          </p:cNvPr>
          <p:cNvSpPr>
            <a:spLocks noGrp="1"/>
          </p:cNvSpPr>
          <p:nvPr>
            <p:ph type="title"/>
          </p:nvPr>
        </p:nvSpPr>
        <p:spPr>
          <a:xfrm>
            <a:off x="514927" y="149069"/>
            <a:ext cx="10515600" cy="1325563"/>
          </a:xfrm>
        </p:spPr>
        <p:txBody>
          <a:bodyPr/>
          <a:lstStyle/>
          <a:p>
            <a:r>
              <a:rPr lang="en-US"/>
              <a:t>Writing a Major Referral</a:t>
            </a:r>
          </a:p>
        </p:txBody>
      </p:sp>
      <p:pic>
        <p:nvPicPr>
          <p:cNvPr id="12" name="Picture 11">
            <a:extLst>
              <a:ext uri="{FF2B5EF4-FFF2-40B4-BE49-F238E27FC236}">
                <a16:creationId xmlns:a16="http://schemas.microsoft.com/office/drawing/2014/main" id="{7722CABF-3FDA-923C-7CF5-8D5610D99CC9}"/>
              </a:ext>
            </a:extLst>
          </p:cNvPr>
          <p:cNvPicPr>
            <a:picLocks noChangeAspect="1"/>
          </p:cNvPicPr>
          <p:nvPr/>
        </p:nvPicPr>
        <p:blipFill>
          <a:blip r:embed="rId3"/>
          <a:srcRect/>
          <a:stretch/>
        </p:blipFill>
        <p:spPr>
          <a:xfrm>
            <a:off x="1779946" y="1651101"/>
            <a:ext cx="8451273" cy="4397883"/>
          </a:xfrm>
          <a:prstGeom prst="rect">
            <a:avLst/>
          </a:prstGeom>
          <a:ln w="38100">
            <a:solidFill>
              <a:srgbClr val="573393"/>
            </a:solidFill>
          </a:ln>
        </p:spPr>
      </p:pic>
      <p:sp>
        <p:nvSpPr>
          <p:cNvPr id="13" name="Rectangle 12">
            <a:extLst>
              <a:ext uri="{FF2B5EF4-FFF2-40B4-BE49-F238E27FC236}">
                <a16:creationId xmlns:a16="http://schemas.microsoft.com/office/drawing/2014/main" id="{60A29F38-8731-322B-52CA-EACB3E1F4736}"/>
              </a:ext>
            </a:extLst>
          </p:cNvPr>
          <p:cNvSpPr/>
          <p:nvPr/>
        </p:nvSpPr>
        <p:spPr>
          <a:xfrm>
            <a:off x="1764117" y="2098929"/>
            <a:ext cx="1070264" cy="218209"/>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grpSp>
        <p:nvGrpSpPr>
          <p:cNvPr id="28" name="Group 27">
            <a:extLst>
              <a:ext uri="{FF2B5EF4-FFF2-40B4-BE49-F238E27FC236}">
                <a16:creationId xmlns:a16="http://schemas.microsoft.com/office/drawing/2014/main" id="{7D391E11-F95E-E957-64C3-F01561F8881B}"/>
              </a:ext>
            </a:extLst>
          </p:cNvPr>
          <p:cNvGrpSpPr/>
          <p:nvPr/>
        </p:nvGrpSpPr>
        <p:grpSpPr>
          <a:xfrm>
            <a:off x="2850210" y="2317140"/>
            <a:ext cx="3937821" cy="1520361"/>
            <a:chOff x="1220402" y="2498648"/>
            <a:chExt cx="3964404" cy="1462362"/>
          </a:xfrm>
        </p:grpSpPr>
        <p:sp>
          <p:nvSpPr>
            <p:cNvPr id="18" name="Rectangle 17">
              <a:extLst>
                <a:ext uri="{FF2B5EF4-FFF2-40B4-BE49-F238E27FC236}">
                  <a16:creationId xmlns:a16="http://schemas.microsoft.com/office/drawing/2014/main" id="{88D2A9BC-3E56-84B2-3344-6620F3203B0B}"/>
                </a:ext>
              </a:extLst>
            </p:cNvPr>
            <p:cNvSpPr/>
            <p:nvPr/>
          </p:nvSpPr>
          <p:spPr>
            <a:xfrm>
              <a:off x="4200302" y="2892104"/>
              <a:ext cx="984504" cy="1068906"/>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20" name="Straight Arrow Connector 19">
              <a:extLst>
                <a:ext uri="{FF2B5EF4-FFF2-40B4-BE49-F238E27FC236}">
                  <a16:creationId xmlns:a16="http://schemas.microsoft.com/office/drawing/2014/main" id="{BCC5ABFE-9056-F5B3-29E8-EB75458F8E90}"/>
                </a:ext>
              </a:extLst>
            </p:cNvPr>
            <p:cNvCxnSpPr>
              <a:cxnSpLocks/>
            </p:cNvCxnSpPr>
            <p:nvPr/>
          </p:nvCxnSpPr>
          <p:spPr>
            <a:xfrm>
              <a:off x="1220402" y="2498648"/>
              <a:ext cx="2913171" cy="1076175"/>
            </a:xfrm>
            <a:prstGeom prst="straightConnector1">
              <a:avLst/>
            </a:prstGeom>
            <a:ln w="38100">
              <a:solidFill>
                <a:srgbClr val="573393"/>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E56AAB06-0A93-3590-3FDA-EB67BE5243E3}"/>
              </a:ext>
            </a:extLst>
          </p:cNvPr>
          <p:cNvCxnSpPr>
            <a:cxnSpLocks/>
          </p:cNvCxnSpPr>
          <p:nvPr/>
        </p:nvCxnSpPr>
        <p:spPr>
          <a:xfrm flipV="1">
            <a:off x="6814111" y="2427971"/>
            <a:ext cx="1339075" cy="1141791"/>
          </a:xfrm>
          <a:prstGeom prst="straightConnector1">
            <a:avLst/>
          </a:prstGeom>
          <a:ln w="38100" cap="flat" cmpd="sng" algn="ctr">
            <a:solidFill>
              <a:srgbClr val="573393"/>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850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A193D-7335-B9FB-B363-91EAD0734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9A37C9-6986-4620-3CF2-481A4AAFD64C}"/>
              </a:ext>
            </a:extLst>
          </p:cNvPr>
          <p:cNvSpPr>
            <a:spLocks noGrp="1"/>
          </p:cNvSpPr>
          <p:nvPr>
            <p:ph type="title"/>
          </p:nvPr>
        </p:nvSpPr>
        <p:spPr>
          <a:xfrm>
            <a:off x="514927" y="149069"/>
            <a:ext cx="10515600" cy="1325563"/>
          </a:xfrm>
        </p:spPr>
        <p:txBody>
          <a:bodyPr/>
          <a:lstStyle/>
          <a:p>
            <a:r>
              <a:rPr lang="en-US"/>
              <a:t>Writing a Major Referral</a:t>
            </a:r>
          </a:p>
        </p:txBody>
      </p:sp>
      <p:grpSp>
        <p:nvGrpSpPr>
          <p:cNvPr id="28" name="Group 27">
            <a:extLst>
              <a:ext uri="{FF2B5EF4-FFF2-40B4-BE49-F238E27FC236}">
                <a16:creationId xmlns:a16="http://schemas.microsoft.com/office/drawing/2014/main" id="{C7879B45-9360-E101-932A-80F71210C299}"/>
              </a:ext>
            </a:extLst>
          </p:cNvPr>
          <p:cNvGrpSpPr/>
          <p:nvPr/>
        </p:nvGrpSpPr>
        <p:grpSpPr>
          <a:xfrm>
            <a:off x="2368930" y="2317140"/>
            <a:ext cx="3937821" cy="1520361"/>
            <a:chOff x="1220402" y="2498648"/>
            <a:chExt cx="3964404" cy="1462362"/>
          </a:xfrm>
        </p:grpSpPr>
        <p:sp>
          <p:nvSpPr>
            <p:cNvPr id="18" name="Rectangle 17">
              <a:extLst>
                <a:ext uri="{FF2B5EF4-FFF2-40B4-BE49-F238E27FC236}">
                  <a16:creationId xmlns:a16="http://schemas.microsoft.com/office/drawing/2014/main" id="{B4F3EA30-5AEF-914F-1FB8-7D657378BBA4}"/>
                </a:ext>
              </a:extLst>
            </p:cNvPr>
            <p:cNvSpPr/>
            <p:nvPr/>
          </p:nvSpPr>
          <p:spPr>
            <a:xfrm>
              <a:off x="4200302" y="2892104"/>
              <a:ext cx="984504" cy="1068906"/>
            </a:xfrm>
            <a:prstGeom prst="rect">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20" name="Straight Arrow Connector 19">
              <a:extLst>
                <a:ext uri="{FF2B5EF4-FFF2-40B4-BE49-F238E27FC236}">
                  <a16:creationId xmlns:a16="http://schemas.microsoft.com/office/drawing/2014/main" id="{F02E0AEF-437D-5387-B779-2CD1AAE536BA}"/>
                </a:ext>
              </a:extLst>
            </p:cNvPr>
            <p:cNvCxnSpPr>
              <a:cxnSpLocks/>
            </p:cNvCxnSpPr>
            <p:nvPr/>
          </p:nvCxnSpPr>
          <p:spPr>
            <a:xfrm>
              <a:off x="1220402" y="2498648"/>
              <a:ext cx="2913171" cy="1076175"/>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3558C6AA-E90D-C7E7-DFB4-136085273378}"/>
              </a:ext>
            </a:extLst>
          </p:cNvPr>
          <p:cNvCxnSpPr>
            <a:cxnSpLocks/>
          </p:cNvCxnSpPr>
          <p:nvPr/>
        </p:nvCxnSpPr>
        <p:spPr>
          <a:xfrm flipV="1">
            <a:off x="6332831" y="2427971"/>
            <a:ext cx="1339075" cy="1141791"/>
          </a:xfrm>
          <a:prstGeom prst="straightConnector1">
            <a:avLst/>
          </a:prstGeom>
          <a:ln w="38100" cap="flat" cmpd="sng" algn="ctr">
            <a:solidFill>
              <a:srgbClr val="000000"/>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285FF33-B538-F1BD-1D60-ACE6E1A343F1}"/>
              </a:ext>
            </a:extLst>
          </p:cNvPr>
          <p:cNvPicPr>
            <a:picLocks noChangeAspect="1"/>
          </p:cNvPicPr>
          <p:nvPr/>
        </p:nvPicPr>
        <p:blipFill>
          <a:blip r:embed="rId3"/>
          <a:srcRect/>
          <a:stretch/>
        </p:blipFill>
        <p:spPr>
          <a:xfrm>
            <a:off x="1764118" y="1651101"/>
            <a:ext cx="8451273" cy="4397883"/>
          </a:xfrm>
          <a:prstGeom prst="rect">
            <a:avLst/>
          </a:prstGeom>
          <a:ln w="38100">
            <a:solidFill>
              <a:srgbClr val="573393"/>
            </a:solidFill>
          </a:ln>
        </p:spPr>
      </p:pic>
      <p:sp>
        <p:nvSpPr>
          <p:cNvPr id="4" name="Rectangle 3">
            <a:extLst>
              <a:ext uri="{FF2B5EF4-FFF2-40B4-BE49-F238E27FC236}">
                <a16:creationId xmlns:a16="http://schemas.microsoft.com/office/drawing/2014/main" id="{85AFE30A-B052-7F66-45A8-0838753A6C44}"/>
              </a:ext>
            </a:extLst>
          </p:cNvPr>
          <p:cNvSpPr/>
          <p:nvPr/>
        </p:nvSpPr>
        <p:spPr>
          <a:xfrm>
            <a:off x="1748289" y="2098929"/>
            <a:ext cx="1070264" cy="218209"/>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grpSp>
        <p:nvGrpSpPr>
          <p:cNvPr id="5" name="Group 4">
            <a:extLst>
              <a:ext uri="{FF2B5EF4-FFF2-40B4-BE49-F238E27FC236}">
                <a16:creationId xmlns:a16="http://schemas.microsoft.com/office/drawing/2014/main" id="{EEBD0171-CB70-1F72-7BBD-375B4058EB2D}"/>
              </a:ext>
            </a:extLst>
          </p:cNvPr>
          <p:cNvGrpSpPr/>
          <p:nvPr/>
        </p:nvGrpSpPr>
        <p:grpSpPr>
          <a:xfrm>
            <a:off x="2834382" y="2317140"/>
            <a:ext cx="3937821" cy="1520361"/>
            <a:chOff x="1220402" y="2498648"/>
            <a:chExt cx="3964404" cy="1462362"/>
          </a:xfrm>
        </p:grpSpPr>
        <p:sp>
          <p:nvSpPr>
            <p:cNvPr id="6" name="Rectangle 5">
              <a:extLst>
                <a:ext uri="{FF2B5EF4-FFF2-40B4-BE49-F238E27FC236}">
                  <a16:creationId xmlns:a16="http://schemas.microsoft.com/office/drawing/2014/main" id="{5B01B754-1B52-CE05-817E-3D01C32C7D02}"/>
                </a:ext>
              </a:extLst>
            </p:cNvPr>
            <p:cNvSpPr/>
            <p:nvPr/>
          </p:nvSpPr>
          <p:spPr>
            <a:xfrm>
              <a:off x="4200302" y="2892104"/>
              <a:ext cx="984504" cy="1068906"/>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7" name="Straight Arrow Connector 6">
              <a:extLst>
                <a:ext uri="{FF2B5EF4-FFF2-40B4-BE49-F238E27FC236}">
                  <a16:creationId xmlns:a16="http://schemas.microsoft.com/office/drawing/2014/main" id="{A209C285-6344-471D-4527-2274EBA35CC0}"/>
                </a:ext>
              </a:extLst>
            </p:cNvPr>
            <p:cNvCxnSpPr>
              <a:cxnSpLocks/>
            </p:cNvCxnSpPr>
            <p:nvPr/>
          </p:nvCxnSpPr>
          <p:spPr>
            <a:xfrm>
              <a:off x="1220402" y="2498648"/>
              <a:ext cx="2913171" cy="1076175"/>
            </a:xfrm>
            <a:prstGeom prst="straightConnector1">
              <a:avLst/>
            </a:prstGeom>
            <a:ln w="38100">
              <a:solidFill>
                <a:srgbClr val="573393"/>
              </a:solidFill>
              <a:tailEnd type="triangle"/>
            </a:ln>
          </p:spPr>
          <p:style>
            <a:lnRef idx="1">
              <a:schemeClr val="accent1"/>
            </a:lnRef>
            <a:fillRef idx="0">
              <a:schemeClr val="accent1"/>
            </a:fillRef>
            <a:effectRef idx="0">
              <a:schemeClr val="accent1"/>
            </a:effectRef>
            <a:fontRef idx="minor">
              <a:schemeClr val="tx1"/>
            </a:fontRef>
          </p:style>
        </p:cxnSp>
      </p:grpSp>
      <p:pic>
        <p:nvPicPr>
          <p:cNvPr id="9" name="Picture 8">
            <a:extLst>
              <a:ext uri="{FF2B5EF4-FFF2-40B4-BE49-F238E27FC236}">
                <a16:creationId xmlns:a16="http://schemas.microsoft.com/office/drawing/2014/main" id="{7CE6828E-6BC9-F536-FBD3-B54EA8FDB2B2}"/>
              </a:ext>
            </a:extLst>
          </p:cNvPr>
          <p:cNvPicPr>
            <a:picLocks noChangeAspect="1"/>
          </p:cNvPicPr>
          <p:nvPr/>
        </p:nvPicPr>
        <p:blipFill>
          <a:blip r:embed="rId4"/>
          <a:stretch>
            <a:fillRect/>
          </a:stretch>
        </p:blipFill>
        <p:spPr>
          <a:xfrm>
            <a:off x="7512630" y="2425678"/>
            <a:ext cx="953244" cy="410556"/>
          </a:xfrm>
          <a:prstGeom prst="rect">
            <a:avLst/>
          </a:prstGeom>
          <a:ln>
            <a:solidFill>
              <a:srgbClr val="3D5EAB"/>
            </a:solidFill>
          </a:ln>
        </p:spPr>
      </p:pic>
      <p:grpSp>
        <p:nvGrpSpPr>
          <p:cNvPr id="10" name="Group 9">
            <a:extLst>
              <a:ext uri="{FF2B5EF4-FFF2-40B4-BE49-F238E27FC236}">
                <a16:creationId xmlns:a16="http://schemas.microsoft.com/office/drawing/2014/main" id="{24B3EDC8-2B50-6622-C7FE-DAD19F5EC2DB}"/>
              </a:ext>
            </a:extLst>
          </p:cNvPr>
          <p:cNvGrpSpPr/>
          <p:nvPr/>
        </p:nvGrpSpPr>
        <p:grpSpPr>
          <a:xfrm>
            <a:off x="6798284" y="2425677"/>
            <a:ext cx="1672409" cy="1144084"/>
            <a:chOff x="4603688" y="2299251"/>
            <a:chExt cx="1672409" cy="1144084"/>
          </a:xfrm>
        </p:grpSpPr>
        <p:sp>
          <p:nvSpPr>
            <p:cNvPr id="11" name="Rectangle 10">
              <a:extLst>
                <a:ext uri="{FF2B5EF4-FFF2-40B4-BE49-F238E27FC236}">
                  <a16:creationId xmlns:a16="http://schemas.microsoft.com/office/drawing/2014/main" id="{8CE04373-97EE-0481-3D22-5799BCD61843}"/>
                </a:ext>
              </a:extLst>
            </p:cNvPr>
            <p:cNvSpPr/>
            <p:nvPr/>
          </p:nvSpPr>
          <p:spPr>
            <a:xfrm>
              <a:off x="5307027" y="2299251"/>
              <a:ext cx="969070" cy="410556"/>
            </a:xfrm>
            <a:prstGeom prst="rect">
              <a:avLst/>
            </a:prstGeom>
            <a:noFill/>
            <a:ln w="38100">
              <a:solidFill>
                <a:srgbClr val="57339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8" name="Straight Arrow Connector 7">
              <a:extLst>
                <a:ext uri="{FF2B5EF4-FFF2-40B4-BE49-F238E27FC236}">
                  <a16:creationId xmlns:a16="http://schemas.microsoft.com/office/drawing/2014/main" id="{46A5B804-F20B-F86B-1DE4-D991A65E2C65}"/>
                </a:ext>
              </a:extLst>
            </p:cNvPr>
            <p:cNvCxnSpPr>
              <a:cxnSpLocks/>
            </p:cNvCxnSpPr>
            <p:nvPr/>
          </p:nvCxnSpPr>
          <p:spPr>
            <a:xfrm flipV="1">
              <a:off x="4603688" y="2599774"/>
              <a:ext cx="687504" cy="843561"/>
            </a:xfrm>
            <a:prstGeom prst="straightConnector1">
              <a:avLst/>
            </a:prstGeom>
            <a:ln w="38100">
              <a:solidFill>
                <a:srgbClr val="573393"/>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a:extLst>
              <a:ext uri="{FF2B5EF4-FFF2-40B4-BE49-F238E27FC236}">
                <a16:creationId xmlns:a16="http://schemas.microsoft.com/office/drawing/2014/main" id="{FEDB8061-B566-7685-A700-035CD2385FE0}"/>
              </a:ext>
            </a:extLst>
          </p:cNvPr>
          <p:cNvCxnSpPr>
            <a:cxnSpLocks/>
          </p:cNvCxnSpPr>
          <p:nvPr/>
        </p:nvCxnSpPr>
        <p:spPr>
          <a:xfrm flipH="1">
            <a:off x="7948497" y="2546431"/>
            <a:ext cx="269481" cy="0"/>
          </a:xfrm>
          <a:prstGeom prst="straightConnector1">
            <a:avLst/>
          </a:prstGeom>
          <a:ln w="38100" cap="flat" cmpd="sng" algn="ctr">
            <a:solidFill>
              <a:srgbClr val="573393"/>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646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a:t>Writing a Major Referral</a:t>
            </a:r>
          </a:p>
        </p:txBody>
      </p:sp>
      <p:pic>
        <p:nvPicPr>
          <p:cNvPr id="4" name="Picture 3">
            <a:extLst>
              <a:ext uri="{FF2B5EF4-FFF2-40B4-BE49-F238E27FC236}">
                <a16:creationId xmlns:a16="http://schemas.microsoft.com/office/drawing/2014/main" id="{E531AE68-C1E1-4B6E-51B1-5FC88596E418}"/>
              </a:ext>
            </a:extLst>
          </p:cNvPr>
          <p:cNvPicPr>
            <a:picLocks noChangeAspect="1"/>
          </p:cNvPicPr>
          <p:nvPr/>
        </p:nvPicPr>
        <p:blipFill>
          <a:blip r:embed="rId3"/>
          <a:stretch>
            <a:fillRect/>
          </a:stretch>
        </p:blipFill>
        <p:spPr>
          <a:xfrm>
            <a:off x="514927" y="1474632"/>
            <a:ext cx="5254685" cy="4154549"/>
          </a:xfrm>
          <a:prstGeom prst="rect">
            <a:avLst/>
          </a:prstGeom>
          <a:ln w="38100">
            <a:solidFill>
              <a:srgbClr val="30B1B8"/>
            </a:solidFill>
          </a:ln>
        </p:spPr>
      </p:pic>
      <p:pic>
        <p:nvPicPr>
          <p:cNvPr id="5" name="Picture 4">
            <a:extLst>
              <a:ext uri="{FF2B5EF4-FFF2-40B4-BE49-F238E27FC236}">
                <a16:creationId xmlns:a16="http://schemas.microsoft.com/office/drawing/2014/main" id="{C56956C1-A64D-4FD5-DB7E-7A807A8060FC}"/>
              </a:ext>
            </a:extLst>
          </p:cNvPr>
          <p:cNvPicPr>
            <a:picLocks noChangeAspect="1"/>
          </p:cNvPicPr>
          <p:nvPr/>
        </p:nvPicPr>
        <p:blipFill>
          <a:blip r:embed="rId4"/>
          <a:srcRect/>
          <a:stretch/>
        </p:blipFill>
        <p:spPr>
          <a:xfrm>
            <a:off x="6422894" y="1474632"/>
            <a:ext cx="5253673" cy="4154549"/>
          </a:xfrm>
          <a:prstGeom prst="rect">
            <a:avLst/>
          </a:prstGeom>
          <a:ln w="38100">
            <a:solidFill>
              <a:srgbClr val="30B1B8"/>
            </a:solidFill>
          </a:ln>
        </p:spPr>
      </p:pic>
      <p:sp>
        <p:nvSpPr>
          <p:cNvPr id="8" name="Arrow: Left 7">
            <a:extLst>
              <a:ext uri="{FF2B5EF4-FFF2-40B4-BE49-F238E27FC236}">
                <a16:creationId xmlns:a16="http://schemas.microsoft.com/office/drawing/2014/main" id="{35E38C8C-6F26-56B8-D3A7-F67245B8CED5}"/>
              </a:ext>
            </a:extLst>
          </p:cNvPr>
          <p:cNvSpPr/>
          <p:nvPr/>
        </p:nvSpPr>
        <p:spPr>
          <a:xfrm rot="16200000">
            <a:off x="10602773" y="4412270"/>
            <a:ext cx="1021335" cy="286125"/>
          </a:xfrm>
          <a:prstGeom prst="leftArrow">
            <a:avLst/>
          </a:prstGeom>
          <a:solidFill>
            <a:srgbClr val="30B1B8"/>
          </a:solidFill>
          <a:ln w="1905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Rockwell"/>
              <a:ea typeface="Roboto" panose="02000000000000000000" pitchFamily="2" charset="0"/>
              <a:sym typeface="Arial"/>
            </a:endParaRPr>
          </a:p>
        </p:txBody>
      </p:sp>
      <p:sp>
        <p:nvSpPr>
          <p:cNvPr id="9" name="Arrow: Left 8">
            <a:extLst>
              <a:ext uri="{FF2B5EF4-FFF2-40B4-BE49-F238E27FC236}">
                <a16:creationId xmlns:a16="http://schemas.microsoft.com/office/drawing/2014/main" id="{A4FB2E70-A8E3-DFB1-1FAD-70D279ED9D5E}"/>
              </a:ext>
            </a:extLst>
          </p:cNvPr>
          <p:cNvSpPr/>
          <p:nvPr/>
        </p:nvSpPr>
        <p:spPr>
          <a:xfrm rot="5400000">
            <a:off x="3246373" y="4872826"/>
            <a:ext cx="1021335" cy="286125"/>
          </a:xfrm>
          <a:prstGeom prst="leftArrow">
            <a:avLst/>
          </a:prstGeom>
          <a:solidFill>
            <a:srgbClr val="30B1B8"/>
          </a:solidFill>
          <a:ln w="1905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Rockwell"/>
              <a:ea typeface="Roboto" panose="02000000000000000000" pitchFamily="2" charset="0"/>
              <a:sym typeface="Arial"/>
            </a:endParaRPr>
          </a:p>
        </p:txBody>
      </p:sp>
    </p:spTree>
    <p:extLst>
      <p:ext uri="{BB962C8B-B14F-4D97-AF65-F5344CB8AC3E}">
        <p14:creationId xmlns:p14="http://schemas.microsoft.com/office/powerpoint/2010/main" val="161331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8444054-DA92-C4C4-E8D0-9EA3F7893C23}"/>
              </a:ext>
            </a:extLst>
          </p:cNvPr>
          <p:cNvPicPr>
            <a:picLocks noChangeAspect="1"/>
          </p:cNvPicPr>
          <p:nvPr/>
        </p:nvPicPr>
        <p:blipFill>
          <a:blip r:embed="rId3"/>
          <a:srcRect/>
          <a:stretch/>
        </p:blipFill>
        <p:spPr>
          <a:xfrm>
            <a:off x="100831" y="440961"/>
            <a:ext cx="11959549" cy="5927320"/>
          </a:xfrm>
          <a:prstGeom prst="rect">
            <a:avLst/>
          </a:prstGeom>
          <a:ln w="38100">
            <a:solidFill>
              <a:srgbClr val="30B1B8"/>
            </a:solidFill>
          </a:ln>
        </p:spPr>
      </p:pic>
      <p:sp>
        <p:nvSpPr>
          <p:cNvPr id="14" name="Rectangle 13">
            <a:extLst>
              <a:ext uri="{FF2B5EF4-FFF2-40B4-BE49-F238E27FC236}">
                <a16:creationId xmlns:a16="http://schemas.microsoft.com/office/drawing/2014/main" id="{DF88A9B9-E5D5-4720-B0E7-693F8EAFB8AE}"/>
              </a:ext>
            </a:extLst>
          </p:cNvPr>
          <p:cNvSpPr/>
          <p:nvPr/>
        </p:nvSpPr>
        <p:spPr>
          <a:xfrm>
            <a:off x="239166" y="3046216"/>
            <a:ext cx="3869541" cy="167456"/>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15" name="Rectangle 14">
            <a:extLst>
              <a:ext uri="{FF2B5EF4-FFF2-40B4-BE49-F238E27FC236}">
                <a16:creationId xmlns:a16="http://schemas.microsoft.com/office/drawing/2014/main" id="{06F176B4-EA62-4C7F-B838-7925D63751D3}"/>
              </a:ext>
            </a:extLst>
          </p:cNvPr>
          <p:cNvSpPr/>
          <p:nvPr/>
        </p:nvSpPr>
        <p:spPr>
          <a:xfrm>
            <a:off x="4131285" y="3046382"/>
            <a:ext cx="3864864" cy="167457"/>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16" name="Rectangle 15">
            <a:extLst>
              <a:ext uri="{FF2B5EF4-FFF2-40B4-BE49-F238E27FC236}">
                <a16:creationId xmlns:a16="http://schemas.microsoft.com/office/drawing/2014/main" id="{2BC1C157-9DF5-47A8-948F-334A198018C5}"/>
              </a:ext>
            </a:extLst>
          </p:cNvPr>
          <p:cNvSpPr/>
          <p:nvPr/>
        </p:nvSpPr>
        <p:spPr>
          <a:xfrm>
            <a:off x="8038139" y="3047793"/>
            <a:ext cx="3869539" cy="167457"/>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grpSp>
        <p:nvGrpSpPr>
          <p:cNvPr id="17" name="Group 16">
            <a:extLst>
              <a:ext uri="{FF2B5EF4-FFF2-40B4-BE49-F238E27FC236}">
                <a16:creationId xmlns:a16="http://schemas.microsoft.com/office/drawing/2014/main" id="{9FDFFB0B-EBCB-470F-9918-61AEDEE3517F}"/>
              </a:ext>
            </a:extLst>
          </p:cNvPr>
          <p:cNvGrpSpPr/>
          <p:nvPr/>
        </p:nvGrpSpPr>
        <p:grpSpPr>
          <a:xfrm>
            <a:off x="1538708" y="3732441"/>
            <a:ext cx="2849505" cy="1131327"/>
            <a:chOff x="1702500" y="3210791"/>
            <a:chExt cx="2531166" cy="2331026"/>
          </a:xfrm>
        </p:grpSpPr>
        <p:sp>
          <p:nvSpPr>
            <p:cNvPr id="4" name="Right Brace 3">
              <a:extLst>
                <a:ext uri="{FF2B5EF4-FFF2-40B4-BE49-F238E27FC236}">
                  <a16:creationId xmlns:a16="http://schemas.microsoft.com/office/drawing/2014/main" id="{30B96FB3-A324-41E7-A3B9-236EAC519902}"/>
                </a:ext>
              </a:extLst>
            </p:cNvPr>
            <p:cNvSpPr/>
            <p:nvPr/>
          </p:nvSpPr>
          <p:spPr>
            <a:xfrm>
              <a:off x="1702500" y="3210791"/>
              <a:ext cx="571501" cy="2331026"/>
            </a:xfrm>
            <a:prstGeom prst="rightBrace">
              <a:avLst/>
            </a:prstGeom>
            <a:noFill/>
            <a:ln w="38100" cap="flat" cmpd="sng" algn="ctr">
              <a:solidFill>
                <a:srgbClr val="30B1B8"/>
              </a:solidFill>
              <a:prstDash val="solid"/>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buClr>
                  <a:srgbClr val="000000"/>
                </a:buClr>
                <a:defRPr/>
              </a:pPr>
              <a:endParaRPr lang="en-US" sz="1400" kern="0">
                <a:solidFill>
                  <a:srgbClr val="242729"/>
                </a:solidFill>
                <a:latin typeface="Trebuchet MS" panose="020B0603020202020204"/>
                <a:sym typeface="Arial"/>
              </a:endParaRPr>
            </a:p>
          </p:txBody>
        </p:sp>
        <p:sp>
          <p:nvSpPr>
            <p:cNvPr id="5" name="TextBox 4">
              <a:extLst>
                <a:ext uri="{FF2B5EF4-FFF2-40B4-BE49-F238E27FC236}">
                  <a16:creationId xmlns:a16="http://schemas.microsoft.com/office/drawing/2014/main" id="{3E66918B-1434-4241-82F1-66DA45041782}"/>
                </a:ext>
              </a:extLst>
            </p:cNvPr>
            <p:cNvSpPr txBox="1"/>
            <p:nvPr/>
          </p:nvSpPr>
          <p:spPr>
            <a:xfrm>
              <a:off x="2227736" y="3934923"/>
              <a:ext cx="2005930" cy="1078061"/>
            </a:xfrm>
            <a:prstGeom prst="rect">
              <a:avLst/>
            </a:prstGeom>
            <a:solidFill>
              <a:srgbClr val="30B1B8"/>
            </a:solidFill>
            <a:ln>
              <a:solidFill>
                <a:srgbClr val="30B1B8"/>
              </a:solidFill>
            </a:ln>
          </p:spPr>
          <p:txBody>
            <a:bodyPr wrap="square" rtlCol="0">
              <a:spAutoFit/>
            </a:bodyPr>
            <a:lstStyle/>
            <a:p>
              <a:pPr defTabSz="1219170">
                <a:buClr>
                  <a:srgbClr val="000000"/>
                </a:buClr>
                <a:defRPr/>
              </a:pPr>
              <a:r>
                <a:rPr lang="en-US" sz="1400" kern="0" dirty="0">
                  <a:solidFill>
                    <a:srgbClr val="FFFFFF"/>
                  </a:solidFill>
                  <a:latin typeface="Rockwell"/>
                  <a:ea typeface="Roboto" panose="02000000000000000000" pitchFamily="2" charset="0"/>
                  <a:cs typeface="Arial"/>
                  <a:sym typeface="Arial"/>
                </a:rPr>
                <a:t>Secondary MAJOR</a:t>
              </a:r>
            </a:p>
            <a:p>
              <a:pPr defTabSz="1219170">
                <a:buClr>
                  <a:srgbClr val="000000"/>
                </a:buClr>
                <a:defRPr/>
              </a:pPr>
              <a:r>
                <a:rPr lang="en-US" sz="1400" kern="0" dirty="0">
                  <a:solidFill>
                    <a:srgbClr val="FFFFFF"/>
                  </a:solidFill>
                  <a:latin typeface="Rockwell"/>
                  <a:ea typeface="Roboto" panose="02000000000000000000" pitchFamily="2" charset="0"/>
                  <a:cs typeface="Arial"/>
                  <a:sym typeface="Arial"/>
                </a:rPr>
                <a:t>Issue(s)</a:t>
              </a:r>
            </a:p>
          </p:txBody>
        </p:sp>
      </p:grpSp>
      <p:sp>
        <p:nvSpPr>
          <p:cNvPr id="8" name="Arrow: Left 7">
            <a:extLst>
              <a:ext uri="{FF2B5EF4-FFF2-40B4-BE49-F238E27FC236}">
                <a16:creationId xmlns:a16="http://schemas.microsoft.com/office/drawing/2014/main" id="{02CF8BB6-D92F-4E52-9F4D-9EBA3B61CD5C}"/>
              </a:ext>
            </a:extLst>
          </p:cNvPr>
          <p:cNvSpPr/>
          <p:nvPr/>
        </p:nvSpPr>
        <p:spPr>
          <a:xfrm>
            <a:off x="2299501" y="3354811"/>
            <a:ext cx="2088712" cy="587936"/>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200" kern="0">
                <a:solidFill>
                  <a:srgbClr val="FFFFFF"/>
                </a:solidFill>
                <a:latin typeface="Rockwell"/>
                <a:ea typeface="Roboto" panose="02000000000000000000" pitchFamily="2" charset="0"/>
                <a:sym typeface="Arial"/>
              </a:rPr>
              <a:t>Primary MAJOR Issue</a:t>
            </a:r>
          </a:p>
        </p:txBody>
      </p:sp>
      <p:sp>
        <p:nvSpPr>
          <p:cNvPr id="21" name="Rectangle 20">
            <a:extLst>
              <a:ext uri="{FF2B5EF4-FFF2-40B4-BE49-F238E27FC236}">
                <a16:creationId xmlns:a16="http://schemas.microsoft.com/office/drawing/2014/main" id="{1922769E-6351-4576-8674-EBF0C6937C7A}"/>
              </a:ext>
            </a:extLst>
          </p:cNvPr>
          <p:cNvSpPr/>
          <p:nvPr/>
        </p:nvSpPr>
        <p:spPr>
          <a:xfrm>
            <a:off x="276413" y="5221279"/>
            <a:ext cx="1243095" cy="207580"/>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9" name="Rectangle 8">
            <a:extLst>
              <a:ext uri="{FF2B5EF4-FFF2-40B4-BE49-F238E27FC236}">
                <a16:creationId xmlns:a16="http://schemas.microsoft.com/office/drawing/2014/main" id="{AEE0327A-5F12-494C-A3E4-632C6CB01179}"/>
              </a:ext>
            </a:extLst>
          </p:cNvPr>
          <p:cNvSpPr/>
          <p:nvPr/>
        </p:nvSpPr>
        <p:spPr>
          <a:xfrm>
            <a:off x="5499988" y="5960516"/>
            <a:ext cx="1192024" cy="296425"/>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grpSp>
        <p:nvGrpSpPr>
          <p:cNvPr id="26" name="Group 25">
            <a:extLst>
              <a:ext uri="{FF2B5EF4-FFF2-40B4-BE49-F238E27FC236}">
                <a16:creationId xmlns:a16="http://schemas.microsoft.com/office/drawing/2014/main" id="{2FC89F66-1AB5-42B0-8886-D698EDD10D3F}"/>
              </a:ext>
            </a:extLst>
          </p:cNvPr>
          <p:cNvGrpSpPr/>
          <p:nvPr/>
        </p:nvGrpSpPr>
        <p:grpSpPr>
          <a:xfrm>
            <a:off x="3022632" y="5902956"/>
            <a:ext cx="8842968" cy="864177"/>
            <a:chOff x="3015095" y="5439240"/>
            <a:chExt cx="7517826" cy="564653"/>
          </a:xfrm>
        </p:grpSpPr>
        <p:sp>
          <p:nvSpPr>
            <p:cNvPr id="11" name="Rectangle 10">
              <a:extLst>
                <a:ext uri="{FF2B5EF4-FFF2-40B4-BE49-F238E27FC236}">
                  <a16:creationId xmlns:a16="http://schemas.microsoft.com/office/drawing/2014/main" id="{DE7DC2B5-46EC-44DE-A6EA-AD4D45A00FE6}"/>
                </a:ext>
              </a:extLst>
            </p:cNvPr>
            <p:cNvSpPr/>
            <p:nvPr/>
          </p:nvSpPr>
          <p:spPr>
            <a:xfrm>
              <a:off x="9519525" y="5439240"/>
              <a:ext cx="1013396" cy="317351"/>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24" name="Straight Arrow Connector 23">
              <a:extLst>
                <a:ext uri="{FF2B5EF4-FFF2-40B4-BE49-F238E27FC236}">
                  <a16:creationId xmlns:a16="http://schemas.microsoft.com/office/drawing/2014/main" id="{CC27AB9E-4B15-4EBC-A18C-5835B9675CFB}"/>
                </a:ext>
              </a:extLst>
            </p:cNvPr>
            <p:cNvCxnSpPr>
              <a:cxnSpLocks/>
            </p:cNvCxnSpPr>
            <p:nvPr/>
          </p:nvCxnSpPr>
          <p:spPr>
            <a:xfrm flipH="1">
              <a:off x="3015095" y="5596068"/>
              <a:ext cx="6721187" cy="407825"/>
            </a:xfrm>
            <a:prstGeom prst="straightConnector1">
              <a:avLst/>
            </a:prstGeom>
            <a:ln w="57150" cap="flat" cmpd="sng" algn="ctr">
              <a:solidFill>
                <a:srgbClr val="30B1B8"/>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4781C889-45E5-4E6D-AFF2-DD83335FBE8C}"/>
              </a:ext>
            </a:extLst>
          </p:cNvPr>
          <p:cNvGrpSpPr/>
          <p:nvPr/>
        </p:nvGrpSpPr>
        <p:grpSpPr>
          <a:xfrm>
            <a:off x="3562379" y="713955"/>
            <a:ext cx="3032411" cy="1498061"/>
            <a:chOff x="3498274" y="379269"/>
            <a:chExt cx="3032411" cy="1498059"/>
          </a:xfrm>
        </p:grpSpPr>
        <p:grpSp>
          <p:nvGrpSpPr>
            <p:cNvPr id="25" name="Group 24">
              <a:extLst>
                <a:ext uri="{FF2B5EF4-FFF2-40B4-BE49-F238E27FC236}">
                  <a16:creationId xmlns:a16="http://schemas.microsoft.com/office/drawing/2014/main" id="{260C1979-4D50-4DFF-8821-BF2A3A885449}"/>
                </a:ext>
              </a:extLst>
            </p:cNvPr>
            <p:cNvGrpSpPr/>
            <p:nvPr/>
          </p:nvGrpSpPr>
          <p:grpSpPr>
            <a:xfrm>
              <a:off x="3498274" y="379269"/>
              <a:ext cx="3032411" cy="1498059"/>
              <a:chOff x="3165765" y="264969"/>
              <a:chExt cx="3032411" cy="1498059"/>
            </a:xfrm>
          </p:grpSpPr>
          <p:sp>
            <p:nvSpPr>
              <p:cNvPr id="31" name="Arrow: Left 30">
                <a:extLst>
                  <a:ext uri="{FF2B5EF4-FFF2-40B4-BE49-F238E27FC236}">
                    <a16:creationId xmlns:a16="http://schemas.microsoft.com/office/drawing/2014/main" id="{383CFE42-1B40-4044-A87E-10527A5946C0}"/>
                  </a:ext>
                </a:extLst>
              </p:cNvPr>
              <p:cNvSpPr/>
              <p:nvPr/>
            </p:nvSpPr>
            <p:spPr>
              <a:xfrm>
                <a:off x="3818657" y="495961"/>
                <a:ext cx="2379519" cy="1021332"/>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600" kern="0" dirty="0">
                    <a:solidFill>
                      <a:srgbClr val="FFFFFF"/>
                    </a:solidFill>
                    <a:latin typeface="Rockwell"/>
                    <a:ea typeface="Roboto" panose="02000000000000000000" pitchFamily="2" charset="0"/>
                    <a:sym typeface="Arial"/>
                  </a:rPr>
                  <a:t>Some fields automatically </a:t>
                </a:r>
                <a:r>
                  <a:rPr lang="en-US" sz="1600" kern="0" dirty="0">
                    <a:solidFill>
                      <a:srgbClr val="FDFFF6"/>
                    </a:solidFill>
                    <a:latin typeface="Rockwell"/>
                    <a:ea typeface="Roboto" panose="02000000000000000000" pitchFamily="2" charset="0"/>
                    <a:sym typeface="Arial"/>
                  </a:rPr>
                  <a:t>filled</a:t>
                </a:r>
              </a:p>
            </p:txBody>
          </p:sp>
          <p:pic>
            <p:nvPicPr>
              <p:cNvPr id="32" name="Graphic 31" descr="Checkmark with solid fill">
                <a:extLst>
                  <a:ext uri="{FF2B5EF4-FFF2-40B4-BE49-F238E27FC236}">
                    <a16:creationId xmlns:a16="http://schemas.microsoft.com/office/drawing/2014/main" id="{0BCAF8B0-60B8-45EA-840D-5E46885EDE0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65765" y="264969"/>
                <a:ext cx="379268" cy="379268"/>
              </a:xfrm>
              <a:prstGeom prst="rect">
                <a:avLst/>
              </a:prstGeom>
            </p:spPr>
          </p:pic>
          <p:pic>
            <p:nvPicPr>
              <p:cNvPr id="33" name="Graphic 32" descr="Checkmark with solid fill">
                <a:extLst>
                  <a:ext uri="{FF2B5EF4-FFF2-40B4-BE49-F238E27FC236}">
                    <a16:creationId xmlns:a16="http://schemas.microsoft.com/office/drawing/2014/main" id="{27CE9570-673E-41B3-ACC5-B2E19567267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96936" y="1383761"/>
                <a:ext cx="379268" cy="379267"/>
              </a:xfrm>
              <a:prstGeom prst="rect">
                <a:avLst/>
              </a:prstGeom>
            </p:spPr>
          </p:pic>
          <p:pic>
            <p:nvPicPr>
              <p:cNvPr id="34" name="Graphic 33" descr="Checkmark with solid fill">
                <a:extLst>
                  <a:ext uri="{FF2B5EF4-FFF2-40B4-BE49-F238E27FC236}">
                    <a16:creationId xmlns:a16="http://schemas.microsoft.com/office/drawing/2014/main" id="{17B50BDC-C600-48C4-A913-E1C26775C4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71828" y="627359"/>
                <a:ext cx="379268" cy="379268"/>
              </a:xfrm>
              <a:prstGeom prst="rect">
                <a:avLst/>
              </a:prstGeom>
            </p:spPr>
          </p:pic>
        </p:grpSp>
        <p:pic>
          <p:nvPicPr>
            <p:cNvPr id="30" name="Graphic 29" descr="Checkmark with solid fill">
              <a:extLst>
                <a:ext uri="{FF2B5EF4-FFF2-40B4-BE49-F238E27FC236}">
                  <a16:creationId xmlns:a16="http://schemas.microsoft.com/office/drawing/2014/main" id="{7D67BA26-287C-4C7E-9361-07B03A8921F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32045" y="1073148"/>
              <a:ext cx="379268" cy="379268"/>
            </a:xfrm>
            <a:prstGeom prst="rect">
              <a:avLst/>
            </a:prstGeom>
          </p:spPr>
        </p:pic>
      </p:grpSp>
      <p:sp>
        <p:nvSpPr>
          <p:cNvPr id="3" name="Arrow: Left 2">
            <a:extLst>
              <a:ext uri="{FF2B5EF4-FFF2-40B4-BE49-F238E27FC236}">
                <a16:creationId xmlns:a16="http://schemas.microsoft.com/office/drawing/2014/main" id="{D2F82F6F-767E-D5D4-189A-7197AE5D4E7A}"/>
              </a:ext>
            </a:extLst>
          </p:cNvPr>
          <p:cNvSpPr/>
          <p:nvPr/>
        </p:nvSpPr>
        <p:spPr>
          <a:xfrm>
            <a:off x="4240379" y="2005585"/>
            <a:ext cx="2354411" cy="719971"/>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600" kern="0" dirty="0">
                <a:solidFill>
                  <a:srgbClr val="FFFFFF"/>
                </a:solidFill>
                <a:latin typeface="Rockwell"/>
                <a:ea typeface="Roboto" panose="02000000000000000000" pitchFamily="2" charset="0"/>
                <a:sym typeface="Arial"/>
              </a:rPr>
              <a:t>Who was impacted?</a:t>
            </a:r>
            <a:endParaRPr lang="en-US" sz="1600" kern="0" dirty="0">
              <a:solidFill>
                <a:srgbClr val="FDFFF6"/>
              </a:solidFill>
              <a:latin typeface="Rockwell"/>
              <a:ea typeface="Roboto" panose="02000000000000000000" pitchFamily="2" charset="0"/>
              <a:sym typeface="Arial"/>
            </a:endParaRPr>
          </a:p>
        </p:txBody>
      </p:sp>
      <p:sp>
        <p:nvSpPr>
          <p:cNvPr id="6" name="Arrow: Left 5">
            <a:extLst>
              <a:ext uri="{FF2B5EF4-FFF2-40B4-BE49-F238E27FC236}">
                <a16:creationId xmlns:a16="http://schemas.microsoft.com/office/drawing/2014/main" id="{DEB5F195-8E1C-FD20-FB1C-C6E0FB1DD8C9}"/>
              </a:ext>
            </a:extLst>
          </p:cNvPr>
          <p:cNvSpPr/>
          <p:nvPr/>
        </p:nvSpPr>
        <p:spPr>
          <a:xfrm>
            <a:off x="4240379" y="2404876"/>
            <a:ext cx="2354411" cy="719971"/>
          </a:xfrm>
          <a:prstGeom prst="lef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600" kern="0" dirty="0">
                <a:solidFill>
                  <a:srgbClr val="FFFFFF"/>
                </a:solidFill>
                <a:latin typeface="Rockwell"/>
                <a:ea typeface="Roboto" panose="02000000000000000000" pitchFamily="2" charset="0"/>
                <a:sym typeface="Arial"/>
              </a:rPr>
              <a:t>Location of incident</a:t>
            </a:r>
            <a:endParaRPr lang="en-US" sz="1600" kern="0" dirty="0">
              <a:solidFill>
                <a:srgbClr val="FDFFF6"/>
              </a:solidFill>
              <a:latin typeface="Rockwell"/>
              <a:ea typeface="Roboto" panose="02000000000000000000" pitchFamily="2" charset="0"/>
              <a:sym typeface="Arial"/>
            </a:endParaRPr>
          </a:p>
        </p:txBody>
      </p:sp>
    </p:spTree>
    <p:extLst>
      <p:ext uri="{BB962C8B-B14F-4D97-AF65-F5344CB8AC3E}">
        <p14:creationId xmlns:p14="http://schemas.microsoft.com/office/powerpoint/2010/main" val="89804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2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4"/>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8"/>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1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16"/>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xit" presetSubtype="0" fill="hold" grpId="1" nodeType="withEffect">
                                  <p:stCondLst>
                                    <p:cond delay="0"/>
                                  </p:stCondLst>
                                  <p:childTnLst>
                                    <p:set>
                                      <p:cBhvr>
                                        <p:cTn id="62" dur="1" fill="hold">
                                          <p:stCondLst>
                                            <p:cond delay="0"/>
                                          </p:stCondLst>
                                        </p:cTn>
                                        <p:tgtEl>
                                          <p:spTgt spid="2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8" grpId="0" animBg="1"/>
      <p:bldP spid="8" grpId="1" animBg="1"/>
      <p:bldP spid="21" grpId="0" animBg="1"/>
      <p:bldP spid="21" grpId="1" animBg="1"/>
      <p:bldP spid="9" grpId="0" animBg="1"/>
      <p:bldP spid="3" grpId="0" animBg="1"/>
      <p:bldP spid="3" grpId="1" animBg="1"/>
      <p:bldP spid="6" grpId="0" animBg="1"/>
      <p:bldP spid="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a:ln>
            <a:noFill/>
          </a:ln>
        </p:spPr>
        <p:txBody>
          <a:bodyPr/>
          <a:lstStyle/>
          <a:p>
            <a:r>
              <a:rPr lang="en-US"/>
              <a:t>Processing Major Referrals</a:t>
            </a:r>
          </a:p>
        </p:txBody>
      </p:sp>
      <p:pic>
        <p:nvPicPr>
          <p:cNvPr id="10" name="Picture 9">
            <a:extLst>
              <a:ext uri="{FF2B5EF4-FFF2-40B4-BE49-F238E27FC236}">
                <a16:creationId xmlns:a16="http://schemas.microsoft.com/office/drawing/2014/main" id="{B460CE07-2DA0-EFA7-7E83-F877EE5DB832}"/>
              </a:ext>
            </a:extLst>
          </p:cNvPr>
          <p:cNvPicPr>
            <a:picLocks noChangeAspect="1"/>
          </p:cNvPicPr>
          <p:nvPr/>
        </p:nvPicPr>
        <p:blipFill>
          <a:blip r:embed="rId3"/>
          <a:stretch>
            <a:fillRect/>
          </a:stretch>
        </p:blipFill>
        <p:spPr>
          <a:xfrm>
            <a:off x="2404533" y="2583645"/>
            <a:ext cx="8939147" cy="2102988"/>
          </a:xfrm>
          <a:prstGeom prst="rect">
            <a:avLst/>
          </a:prstGeom>
          <a:ln w="28575">
            <a:solidFill>
              <a:srgbClr val="30B1B8"/>
            </a:solidFill>
          </a:ln>
        </p:spPr>
      </p:pic>
      <p:pic>
        <p:nvPicPr>
          <p:cNvPr id="13" name="Picture 12">
            <a:extLst>
              <a:ext uri="{FF2B5EF4-FFF2-40B4-BE49-F238E27FC236}">
                <a16:creationId xmlns:a16="http://schemas.microsoft.com/office/drawing/2014/main" id="{50E79DD9-6843-9BE1-F8D7-90A8930E10BC}"/>
              </a:ext>
            </a:extLst>
          </p:cNvPr>
          <p:cNvPicPr>
            <a:picLocks noChangeAspect="1"/>
          </p:cNvPicPr>
          <p:nvPr/>
        </p:nvPicPr>
        <p:blipFill>
          <a:blip r:embed="rId4"/>
          <a:stretch>
            <a:fillRect/>
          </a:stretch>
        </p:blipFill>
        <p:spPr>
          <a:xfrm>
            <a:off x="186970" y="1481668"/>
            <a:ext cx="1597213" cy="4645377"/>
          </a:xfrm>
          <a:prstGeom prst="rect">
            <a:avLst/>
          </a:prstGeom>
          <a:ln w="28575">
            <a:solidFill>
              <a:srgbClr val="30B1B8"/>
            </a:solidFill>
          </a:ln>
        </p:spPr>
      </p:pic>
      <p:sp>
        <p:nvSpPr>
          <p:cNvPr id="12" name="Rectangle 11">
            <a:extLst>
              <a:ext uri="{FF2B5EF4-FFF2-40B4-BE49-F238E27FC236}">
                <a16:creationId xmlns:a16="http://schemas.microsoft.com/office/drawing/2014/main" id="{CB46A7F8-791B-6D42-1C82-2BCD89650E66}"/>
              </a:ext>
            </a:extLst>
          </p:cNvPr>
          <p:cNvSpPr/>
          <p:nvPr/>
        </p:nvSpPr>
        <p:spPr>
          <a:xfrm>
            <a:off x="172654" y="3488502"/>
            <a:ext cx="1597213" cy="293276"/>
          </a:xfrm>
          <a:prstGeom prst="rect">
            <a:avLst/>
          </a:prstGeom>
          <a:noFill/>
          <a:ln w="28575"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28" name="Rectangle 27">
            <a:extLst>
              <a:ext uri="{FF2B5EF4-FFF2-40B4-BE49-F238E27FC236}">
                <a16:creationId xmlns:a16="http://schemas.microsoft.com/office/drawing/2014/main" id="{84CA010B-6BF5-A6B8-4584-AF318D14574F}"/>
              </a:ext>
            </a:extLst>
          </p:cNvPr>
          <p:cNvSpPr/>
          <p:nvPr/>
        </p:nvSpPr>
        <p:spPr>
          <a:xfrm>
            <a:off x="2865457" y="4078130"/>
            <a:ext cx="509924" cy="464137"/>
          </a:xfrm>
          <a:prstGeom prst="rect">
            <a:avLst/>
          </a:prstGeom>
          <a:noFill/>
          <a:ln w="28575"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Tree>
    <p:extLst>
      <p:ext uri="{BB962C8B-B14F-4D97-AF65-F5344CB8AC3E}">
        <p14:creationId xmlns:p14="http://schemas.microsoft.com/office/powerpoint/2010/main" val="186272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a:ln>
            <a:noFill/>
          </a:ln>
        </p:spPr>
        <p:txBody>
          <a:bodyPr/>
          <a:lstStyle/>
          <a:p>
            <a:r>
              <a:rPr lang="en-US"/>
              <a:t>Processing Major Referrals</a:t>
            </a:r>
          </a:p>
        </p:txBody>
      </p:sp>
      <p:pic>
        <p:nvPicPr>
          <p:cNvPr id="31" name="Picture 30">
            <a:extLst>
              <a:ext uri="{FF2B5EF4-FFF2-40B4-BE49-F238E27FC236}">
                <a16:creationId xmlns:a16="http://schemas.microsoft.com/office/drawing/2014/main" id="{561B93B2-915A-B55F-1C99-8F9D3349B399}"/>
              </a:ext>
            </a:extLst>
          </p:cNvPr>
          <p:cNvPicPr>
            <a:picLocks noChangeAspect="1"/>
          </p:cNvPicPr>
          <p:nvPr/>
        </p:nvPicPr>
        <p:blipFill>
          <a:blip r:embed="rId3"/>
          <a:stretch>
            <a:fillRect/>
          </a:stretch>
        </p:blipFill>
        <p:spPr>
          <a:xfrm>
            <a:off x="1932193" y="1599005"/>
            <a:ext cx="8327615" cy="4564728"/>
          </a:xfrm>
          <a:prstGeom prst="rect">
            <a:avLst/>
          </a:prstGeom>
          <a:ln>
            <a:solidFill>
              <a:srgbClr val="30B1B8"/>
            </a:solidFill>
          </a:ln>
        </p:spPr>
      </p:pic>
      <p:sp>
        <p:nvSpPr>
          <p:cNvPr id="3" name="Rectangle 2">
            <a:extLst>
              <a:ext uri="{FF2B5EF4-FFF2-40B4-BE49-F238E27FC236}">
                <a16:creationId xmlns:a16="http://schemas.microsoft.com/office/drawing/2014/main" id="{84CA010B-6BF5-A6B8-4584-AF318D14574F}"/>
              </a:ext>
            </a:extLst>
          </p:cNvPr>
          <p:cNvSpPr/>
          <p:nvPr/>
        </p:nvSpPr>
        <p:spPr>
          <a:xfrm>
            <a:off x="1932193" y="2165731"/>
            <a:ext cx="8239097" cy="1378980"/>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4" name="Rectangle 3">
            <a:extLst>
              <a:ext uri="{FF2B5EF4-FFF2-40B4-BE49-F238E27FC236}">
                <a16:creationId xmlns:a16="http://schemas.microsoft.com/office/drawing/2014/main" id="{523FE5BB-C871-2786-ED81-792ED56EDD8B}"/>
              </a:ext>
            </a:extLst>
          </p:cNvPr>
          <p:cNvSpPr/>
          <p:nvPr/>
        </p:nvSpPr>
        <p:spPr>
          <a:xfrm>
            <a:off x="2018790" y="3604523"/>
            <a:ext cx="5409300" cy="2073788"/>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sp>
        <p:nvSpPr>
          <p:cNvPr id="5" name="Rectangle 4">
            <a:extLst>
              <a:ext uri="{FF2B5EF4-FFF2-40B4-BE49-F238E27FC236}">
                <a16:creationId xmlns:a16="http://schemas.microsoft.com/office/drawing/2014/main" id="{4B0D8ED1-E730-495B-5D87-0EBE11768BA0}"/>
              </a:ext>
            </a:extLst>
          </p:cNvPr>
          <p:cNvSpPr/>
          <p:nvPr/>
        </p:nvSpPr>
        <p:spPr>
          <a:xfrm>
            <a:off x="9448800" y="5983111"/>
            <a:ext cx="722489" cy="180623"/>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a:solidFill>
                <a:srgbClr val="FFFFFF"/>
              </a:solidFill>
              <a:latin typeface="Trebuchet MS" panose="020B0603020202020204"/>
              <a:sym typeface="Arial"/>
            </a:endParaRPr>
          </a:p>
        </p:txBody>
      </p:sp>
      <p:cxnSp>
        <p:nvCxnSpPr>
          <p:cNvPr id="11" name="Straight Arrow Connector 10">
            <a:extLst>
              <a:ext uri="{FF2B5EF4-FFF2-40B4-BE49-F238E27FC236}">
                <a16:creationId xmlns:a16="http://schemas.microsoft.com/office/drawing/2014/main" id="{FF6A5AA9-47EB-B829-BA89-1773E0216951}"/>
              </a:ext>
            </a:extLst>
          </p:cNvPr>
          <p:cNvCxnSpPr/>
          <p:nvPr/>
        </p:nvCxnSpPr>
        <p:spPr>
          <a:xfrm>
            <a:off x="9550399" y="4641416"/>
            <a:ext cx="519288" cy="1196621"/>
          </a:xfrm>
          <a:prstGeom prst="straightConnector1">
            <a:avLst/>
          </a:prstGeom>
          <a:ln w="57150" cap="flat" cmpd="sng" algn="ctr">
            <a:solidFill>
              <a:srgbClr val="000000"/>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230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a:ln>
            <a:noFill/>
          </a:ln>
        </p:spPr>
        <p:txBody>
          <a:bodyPr/>
          <a:lstStyle/>
          <a:p>
            <a:r>
              <a:rPr lang="en-US"/>
              <a:t>Family Notifications with BRS</a:t>
            </a:r>
          </a:p>
        </p:txBody>
      </p:sp>
      <p:sp>
        <p:nvSpPr>
          <p:cNvPr id="6" name="Explosion: 14 Points 5">
            <a:extLst>
              <a:ext uri="{FF2B5EF4-FFF2-40B4-BE49-F238E27FC236}">
                <a16:creationId xmlns:a16="http://schemas.microsoft.com/office/drawing/2014/main" id="{5C92F580-98AD-C1F3-5C3B-C7BA153D958F}"/>
              </a:ext>
            </a:extLst>
          </p:cNvPr>
          <p:cNvSpPr/>
          <p:nvPr/>
        </p:nvSpPr>
        <p:spPr>
          <a:xfrm>
            <a:off x="4368800" y="2167467"/>
            <a:ext cx="3454400" cy="3471333"/>
          </a:xfrm>
          <a:prstGeom prst="irregularSeal2">
            <a:avLst/>
          </a:prstGeom>
          <a:solidFill>
            <a:srgbClr val="30B1B8"/>
          </a:solidFill>
          <a:ln w="28575"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1467" b="1" kern="0">
                <a:solidFill>
                  <a:srgbClr val="FFFFFF"/>
                </a:solidFill>
                <a:latin typeface="Rockwell"/>
                <a:ea typeface="Roboto" panose="02000000000000000000" pitchFamily="2" charset="0"/>
                <a:sym typeface="Arial"/>
              </a:rPr>
              <a:t>Also in Spanish, Arabic,  French, </a:t>
            </a:r>
            <a:r>
              <a:rPr lang="en-US" sz="1400" b="1" kern="0">
                <a:solidFill>
                  <a:srgbClr val="FFFFFF"/>
                </a:solidFill>
                <a:latin typeface="Rockwell"/>
                <a:ea typeface="Roboto" panose="02000000000000000000" pitchFamily="2" charset="0"/>
                <a:sym typeface="Arial"/>
              </a:rPr>
              <a:t>German</a:t>
            </a:r>
            <a:r>
              <a:rPr lang="en-US" sz="1467" b="1" kern="0">
                <a:solidFill>
                  <a:srgbClr val="FFFFFF"/>
                </a:solidFill>
                <a:latin typeface="Rockwell"/>
                <a:ea typeface="Roboto" panose="02000000000000000000" pitchFamily="2" charset="0"/>
                <a:sym typeface="Arial"/>
              </a:rPr>
              <a:t>, &amp; many other languages</a:t>
            </a:r>
          </a:p>
        </p:txBody>
      </p:sp>
      <p:sp>
        <p:nvSpPr>
          <p:cNvPr id="3" name="Rectangle: Rounded Corners 2">
            <a:extLst>
              <a:ext uri="{FF2B5EF4-FFF2-40B4-BE49-F238E27FC236}">
                <a16:creationId xmlns:a16="http://schemas.microsoft.com/office/drawing/2014/main" id="{EC3ED750-57ED-4EC8-975F-DAE63046D28B}"/>
              </a:ext>
            </a:extLst>
          </p:cNvPr>
          <p:cNvSpPr/>
          <p:nvPr/>
        </p:nvSpPr>
        <p:spPr>
          <a:xfrm>
            <a:off x="609600" y="1490133"/>
            <a:ext cx="3657600" cy="338667"/>
          </a:xfrm>
          <a:prstGeom prst="roundRect">
            <a:avLst/>
          </a:prstGeom>
          <a:solidFill>
            <a:srgbClr val="30B1B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defTabSz="1219170">
              <a:buClr>
                <a:srgbClr val="000000"/>
              </a:buClr>
              <a:defRPr/>
            </a:pPr>
            <a:r>
              <a:rPr lang="en-US" sz="1267" b="1" kern="0">
                <a:solidFill>
                  <a:srgbClr val="FFFFFF"/>
                </a:solidFill>
                <a:latin typeface="Malgun Gothic"/>
                <a:sym typeface="Arial"/>
              </a:rPr>
              <a:t>Major</a:t>
            </a:r>
          </a:p>
        </p:txBody>
      </p:sp>
      <p:sp>
        <p:nvSpPr>
          <p:cNvPr id="4" name="Isosceles Triangle 3">
            <a:extLst>
              <a:ext uri="{FF2B5EF4-FFF2-40B4-BE49-F238E27FC236}">
                <a16:creationId xmlns:a16="http://schemas.microsoft.com/office/drawing/2014/main" id="{846E37B6-38B0-4F8B-B061-9546E7B498B6}"/>
              </a:ext>
            </a:extLst>
          </p:cNvPr>
          <p:cNvSpPr/>
          <p:nvPr/>
        </p:nvSpPr>
        <p:spPr>
          <a:xfrm rot="10800000">
            <a:off x="4064000" y="1608667"/>
            <a:ext cx="135467" cy="101600"/>
          </a:xfrm>
          <a:prstGeom prst="triangle">
            <a:avLst/>
          </a:prstGeom>
          <a:solidFill>
            <a:srgbClr val="FFF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defTabSz="1219170">
              <a:buClr>
                <a:srgbClr val="000000"/>
              </a:buClr>
              <a:defRPr/>
            </a:pPr>
            <a:endParaRPr lang="en-US" sz="1867" kern="0">
              <a:solidFill>
                <a:srgbClr val="FFFFFF"/>
              </a:solidFill>
              <a:latin typeface="Malgun Gothic"/>
              <a:sym typeface="Arial"/>
            </a:endParaRPr>
          </a:p>
        </p:txBody>
      </p:sp>
      <p:sp>
        <p:nvSpPr>
          <p:cNvPr id="5" name="Rectangle: Rounded Corners 4">
            <a:extLst>
              <a:ext uri="{FF2B5EF4-FFF2-40B4-BE49-F238E27FC236}">
                <a16:creationId xmlns:a16="http://schemas.microsoft.com/office/drawing/2014/main" id="{B3476B1C-EA25-4513-B8B6-2946A5ED59A1}"/>
              </a:ext>
            </a:extLst>
          </p:cNvPr>
          <p:cNvSpPr/>
          <p:nvPr/>
        </p:nvSpPr>
        <p:spPr>
          <a:xfrm>
            <a:off x="609600" y="1896533"/>
            <a:ext cx="3657600" cy="338667"/>
          </a:xfrm>
          <a:prstGeom prst="roundRect">
            <a:avLst/>
          </a:prstGeom>
          <a:solidFill>
            <a:srgbClr val="30B1B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defTabSz="1219170">
              <a:buClr>
                <a:srgbClr val="000000"/>
              </a:buClr>
              <a:defRPr/>
            </a:pPr>
            <a:r>
              <a:rPr lang="en-US" sz="1267" b="1" kern="0">
                <a:solidFill>
                  <a:srgbClr val="FFFFFF"/>
                </a:solidFill>
                <a:latin typeface="Malgun Gothic"/>
                <a:sym typeface="Arial"/>
              </a:rPr>
              <a:t>Minor</a:t>
            </a:r>
          </a:p>
        </p:txBody>
      </p:sp>
      <p:sp>
        <p:nvSpPr>
          <p:cNvPr id="7" name="Isosceles Triangle 6">
            <a:extLst>
              <a:ext uri="{FF2B5EF4-FFF2-40B4-BE49-F238E27FC236}">
                <a16:creationId xmlns:a16="http://schemas.microsoft.com/office/drawing/2014/main" id="{218098CA-5677-4D3D-AEAF-679EB4F02C30}"/>
              </a:ext>
            </a:extLst>
          </p:cNvPr>
          <p:cNvSpPr/>
          <p:nvPr/>
        </p:nvSpPr>
        <p:spPr>
          <a:xfrm>
            <a:off x="4064000" y="2015067"/>
            <a:ext cx="135467" cy="101600"/>
          </a:xfrm>
          <a:prstGeom prst="triangle">
            <a:avLst/>
          </a:prstGeom>
          <a:solidFill>
            <a:srgbClr val="FFF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defTabSz="1219170">
              <a:buClr>
                <a:srgbClr val="000000"/>
              </a:buClr>
              <a:defRPr/>
            </a:pPr>
            <a:endParaRPr lang="en-US" sz="1867" kern="0">
              <a:solidFill>
                <a:srgbClr val="FFFFFF"/>
              </a:solidFill>
              <a:latin typeface="Malgun Gothic"/>
              <a:sym typeface="Arial"/>
            </a:endParaRPr>
          </a:p>
        </p:txBody>
      </p:sp>
      <p:graphicFrame>
        <p:nvGraphicFramePr>
          <p:cNvPr id="9" name="Table 8">
            <a:extLst>
              <a:ext uri="{FF2B5EF4-FFF2-40B4-BE49-F238E27FC236}">
                <a16:creationId xmlns:a16="http://schemas.microsoft.com/office/drawing/2014/main" id="{E4FCC325-9446-41CD-91D1-C6D94162B6BA}"/>
              </a:ext>
            </a:extLst>
          </p:cNvPr>
          <p:cNvGraphicFramePr>
            <a:graphicFrameLocks noGrp="1"/>
          </p:cNvGraphicFramePr>
          <p:nvPr/>
        </p:nvGraphicFramePr>
        <p:xfrm>
          <a:off x="609600" y="2252133"/>
          <a:ext cx="3657600" cy="3708403"/>
        </p:xfrm>
        <a:graphic>
          <a:graphicData uri="http://schemas.openxmlformats.org/drawingml/2006/table">
            <a:tbl>
              <a:tblPr/>
              <a:tblGrid>
                <a:gridCol w="982133">
                  <a:extLst>
                    <a:ext uri="{9D8B030D-6E8A-4147-A177-3AD203B41FA5}">
                      <a16:colId xmlns:a16="http://schemas.microsoft.com/office/drawing/2014/main" val="4085539943"/>
                    </a:ext>
                  </a:extLst>
                </a:gridCol>
                <a:gridCol w="1151467">
                  <a:extLst>
                    <a:ext uri="{9D8B030D-6E8A-4147-A177-3AD203B41FA5}">
                      <a16:colId xmlns:a16="http://schemas.microsoft.com/office/drawing/2014/main" val="1831599150"/>
                    </a:ext>
                  </a:extLst>
                </a:gridCol>
                <a:gridCol w="1524000">
                  <a:extLst>
                    <a:ext uri="{9D8B030D-6E8A-4147-A177-3AD203B41FA5}">
                      <a16:colId xmlns:a16="http://schemas.microsoft.com/office/drawing/2014/main" val="2854961629"/>
                    </a:ext>
                  </a:extLst>
                </a:gridCol>
              </a:tblGrid>
              <a:tr h="321733">
                <a:tc>
                  <a:txBody>
                    <a:bodyPr/>
                    <a:lstStyle/>
                    <a:p>
                      <a:pPr algn="l"/>
                      <a:r>
                        <a:rPr lang="en-US" sz="1000" b="1">
                          <a:solidFill>
                            <a:srgbClr val="1A1A1A"/>
                          </a:solidFill>
                          <a:latin typeface="Arial"/>
                          <a:cs typeface="Arial"/>
                        </a:rPr>
                        <a:t>Date</a:t>
                      </a:r>
                    </a:p>
                  </a:txBody>
                  <a:tcPr marL="50800" marR="33867" marT="16933" marB="16933" anchor="ctr">
                    <a:lnL w="0"/>
                    <a:lnR w="0"/>
                    <a:lnT w="0"/>
                    <a:lnB w="0"/>
                    <a:lnTlToBr w="0"/>
                    <a:lnBlToTr w="0"/>
                    <a:solidFill>
                      <a:srgbClr val="FFFFFF"/>
                    </a:solidFill>
                  </a:tcPr>
                </a:tc>
                <a:tc>
                  <a:txBody>
                    <a:bodyPr/>
                    <a:lstStyle/>
                    <a:p>
                      <a:pPr algn="l"/>
                      <a:r>
                        <a:rPr lang="en-US" sz="1000" b="1">
                          <a:solidFill>
                            <a:srgbClr val="1A1A1A"/>
                          </a:solidFill>
                          <a:latin typeface="Arial"/>
                          <a:cs typeface="Arial"/>
                        </a:rPr>
                        <a:t>Staff</a:t>
                      </a:r>
                    </a:p>
                  </a:txBody>
                  <a:tcPr marL="50800" marR="33867" marT="16933" marB="16933" anchor="ctr">
                    <a:lnL w="0"/>
                    <a:lnR w="0"/>
                    <a:lnT w="0"/>
                    <a:lnB w="0"/>
                    <a:lnTlToBr w="0"/>
                    <a:lnBlToTr w="0"/>
                    <a:solidFill>
                      <a:srgbClr val="FFFFFF"/>
                    </a:solidFill>
                  </a:tcPr>
                </a:tc>
                <a:tc>
                  <a:txBody>
                    <a:bodyPr/>
                    <a:lstStyle/>
                    <a:p>
                      <a:pPr algn="l"/>
                      <a:r>
                        <a:rPr lang="en-US" sz="1000" b="1">
                          <a:solidFill>
                            <a:srgbClr val="1A1A1A"/>
                          </a:solidFill>
                          <a:latin typeface="Arial"/>
                          <a:cs typeface="Arial"/>
                        </a:rPr>
                        <a:t>Problem Behavior</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2226457881"/>
                  </a:ext>
                </a:extLst>
              </a:tr>
              <a:tr h="338667">
                <a:tc>
                  <a:txBody>
                    <a:bodyPr/>
                    <a:lstStyle/>
                    <a:p>
                      <a:pPr algn="l"/>
                      <a:r>
                        <a:rPr lang="en-US" sz="1000" b="0">
                          <a:solidFill>
                            <a:srgbClr val="1A1A1A"/>
                          </a:solidFill>
                          <a:latin typeface="Arial"/>
                          <a:cs typeface="Arial"/>
                        </a:rPr>
                        <a:t>11/15/2026
10:28 am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Demo Explorer</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Disruptive behavior</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962323317"/>
                  </a:ext>
                </a:extLst>
              </a:tr>
              <a:tr h="338667">
                <a:tc>
                  <a:txBody>
                    <a:bodyPr/>
                    <a:lstStyle/>
                    <a:p>
                      <a:pPr algn="l"/>
                      <a:r>
                        <a:rPr lang="en-US" sz="1000" b="0">
                          <a:solidFill>
                            <a:srgbClr val="1A1A1A"/>
                          </a:solidFill>
                          <a:latin typeface="Arial"/>
                          <a:cs typeface="Arial"/>
                        </a:rPr>
                        <a:t>10/27/2026
02:29 pm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Hoffman Boston</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Not following directions</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1285802481"/>
                  </a:ext>
                </a:extLst>
              </a:tr>
              <a:tr h="338667">
                <a:tc>
                  <a:txBody>
                    <a:bodyPr/>
                    <a:lstStyle/>
                    <a:p>
                      <a:pPr algn="l"/>
                      <a:r>
                        <a:rPr lang="en-US" sz="1000" b="0">
                          <a:solidFill>
                            <a:srgbClr val="1A1A1A"/>
                          </a:solidFill>
                          <a:latin typeface="Arial"/>
                          <a:cs typeface="Arial"/>
                        </a:rPr>
                        <a:t>10/27/2026
12:31 pm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Hoffman Boston</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Shoving</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3580728727"/>
                  </a:ext>
                </a:extLst>
              </a:tr>
              <a:tr h="338667">
                <a:tc>
                  <a:txBody>
                    <a:bodyPr/>
                    <a:lstStyle/>
                    <a:p>
                      <a:pPr algn="l"/>
                      <a:r>
                        <a:rPr lang="en-US" sz="1000" b="0">
                          <a:solidFill>
                            <a:srgbClr val="1A1A1A"/>
                          </a:solidFill>
                          <a:latin typeface="Arial"/>
                          <a:cs typeface="Arial"/>
                        </a:rPr>
                        <a:t>10/25/2026
05:04 pm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Disruptive behavior</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4109541645"/>
                  </a:ext>
                </a:extLst>
              </a:tr>
              <a:tr h="338667">
                <a:tc>
                  <a:txBody>
                    <a:bodyPr/>
                    <a:lstStyle/>
                    <a:p>
                      <a:pPr algn="l"/>
                      <a:r>
                        <a:rPr lang="en-US" sz="1000" b="0">
                          <a:solidFill>
                            <a:srgbClr val="1A1A1A"/>
                          </a:solidFill>
                          <a:latin typeface="Arial"/>
                          <a:cs typeface="Arial"/>
                        </a:rPr>
                        <a:t>10/25/2026
02:06 pm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Disruptive behavior</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3701837801"/>
                  </a:ext>
                </a:extLst>
              </a:tr>
              <a:tr h="338667">
                <a:tc>
                  <a:txBody>
                    <a:bodyPr/>
                    <a:lstStyle/>
                    <a:p>
                      <a:pPr algn="l"/>
                      <a:r>
                        <a:rPr lang="en-US" sz="1000" b="0">
                          <a:solidFill>
                            <a:srgbClr val="1A1A1A"/>
                          </a:solidFill>
                          <a:latin typeface="Arial"/>
                          <a:cs typeface="Arial"/>
                        </a:rPr>
                        <a:t>10/25/2026
01:04 pm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Eva Rodriguez</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Shoving</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3029093633"/>
                  </a:ext>
                </a:extLst>
              </a:tr>
              <a:tr h="338667">
                <a:tc>
                  <a:txBody>
                    <a:bodyPr/>
                    <a:lstStyle/>
                    <a:p>
                      <a:pPr algn="l"/>
                      <a:r>
                        <a:rPr lang="en-US" sz="1000" b="0">
                          <a:solidFill>
                            <a:srgbClr val="1A1A1A"/>
                          </a:solidFill>
                          <a:latin typeface="Arial"/>
                          <a:cs typeface="Arial"/>
                        </a:rPr>
                        <a:t>09/28/2026
06:45 am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Disruptive behavior</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669461469"/>
                  </a:ext>
                </a:extLst>
              </a:tr>
              <a:tr h="338667">
                <a:tc>
                  <a:txBody>
                    <a:bodyPr/>
                    <a:lstStyle/>
                    <a:p>
                      <a:pPr algn="l"/>
                      <a:r>
                        <a:rPr lang="en-US" sz="1000" b="0">
                          <a:solidFill>
                            <a:srgbClr val="1A1A1A"/>
                          </a:solidFill>
                          <a:latin typeface="Arial"/>
                          <a:cs typeface="Arial"/>
                        </a:rPr>
                        <a:t>07/29/2026
01:22 pm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Disruptive behavior</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2147343175"/>
                  </a:ext>
                </a:extLst>
              </a:tr>
              <a:tr h="338667">
                <a:tc>
                  <a:txBody>
                    <a:bodyPr/>
                    <a:lstStyle/>
                    <a:p>
                      <a:pPr algn="l"/>
                      <a:r>
                        <a:rPr lang="en-US" sz="1000" b="0">
                          <a:solidFill>
                            <a:srgbClr val="1A1A1A"/>
                          </a:solidFill>
                          <a:latin typeface="Arial"/>
                          <a:cs typeface="Arial"/>
                        </a:rPr>
                        <a:t>07/29/2026
11:50 am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Eva Rodriguez</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Refusal to work</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2393744719"/>
                  </a:ext>
                </a:extLst>
              </a:tr>
              <a:tr h="338667">
                <a:tc>
                  <a:txBody>
                    <a:bodyPr/>
                    <a:lstStyle/>
                    <a:p>
                      <a:pPr algn="l"/>
                      <a:r>
                        <a:rPr lang="en-US" sz="1000" b="0" dirty="0">
                          <a:solidFill>
                            <a:srgbClr val="1A1A1A"/>
                          </a:solidFill>
                          <a:latin typeface="Arial"/>
                          <a:cs typeface="Arial"/>
                        </a:rPr>
                        <a:t>07/22/2026
10:49 am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FFFFF"/>
                    </a:solidFill>
                  </a:tcPr>
                </a:tc>
                <a:tc>
                  <a:txBody>
                    <a:bodyPr/>
                    <a:lstStyle/>
                    <a:p>
                      <a:pPr algn="l"/>
                      <a:r>
                        <a:rPr lang="en-US" sz="1000" b="0" dirty="0">
                          <a:solidFill>
                            <a:srgbClr val="1A1A1A"/>
                          </a:solidFill>
                          <a:latin typeface="Arial"/>
                          <a:cs typeface="Arial"/>
                        </a:rPr>
                        <a:t>Dress code</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1939072245"/>
                  </a:ext>
                </a:extLst>
              </a:tr>
            </a:tbl>
          </a:graphicData>
        </a:graphic>
      </p:graphicFrame>
      <p:sp>
        <p:nvSpPr>
          <p:cNvPr id="10" name="Rectangle: Rounded Corners 9">
            <a:extLst>
              <a:ext uri="{FF2B5EF4-FFF2-40B4-BE49-F238E27FC236}">
                <a16:creationId xmlns:a16="http://schemas.microsoft.com/office/drawing/2014/main" id="{E95AA3C9-BFEE-4CAE-863A-9A29EDCC904E}"/>
              </a:ext>
            </a:extLst>
          </p:cNvPr>
          <p:cNvSpPr/>
          <p:nvPr/>
        </p:nvSpPr>
        <p:spPr>
          <a:xfrm>
            <a:off x="7924800" y="1490133"/>
            <a:ext cx="3657600" cy="338667"/>
          </a:xfrm>
          <a:prstGeom prst="roundRect">
            <a:avLst/>
          </a:prstGeom>
          <a:solidFill>
            <a:srgbClr val="30B1B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defTabSz="1219170">
              <a:buClr>
                <a:srgbClr val="000000"/>
              </a:buClr>
              <a:defRPr/>
            </a:pPr>
            <a:r>
              <a:rPr lang="en-US" sz="1267" b="1" kern="0">
                <a:solidFill>
                  <a:srgbClr val="FFFFFF"/>
                </a:solidFill>
                <a:latin typeface="Malgun Gothic"/>
                <a:sym typeface="Arial"/>
              </a:rPr>
              <a:t>Point Details</a:t>
            </a:r>
          </a:p>
        </p:txBody>
      </p:sp>
      <p:sp>
        <p:nvSpPr>
          <p:cNvPr id="11" name="Isosceles Triangle 10">
            <a:extLst>
              <a:ext uri="{FF2B5EF4-FFF2-40B4-BE49-F238E27FC236}">
                <a16:creationId xmlns:a16="http://schemas.microsoft.com/office/drawing/2014/main" id="{F11E8940-9432-487E-8FD5-C7CD0243CC07}"/>
              </a:ext>
            </a:extLst>
          </p:cNvPr>
          <p:cNvSpPr/>
          <p:nvPr/>
        </p:nvSpPr>
        <p:spPr>
          <a:xfrm rot="10800000">
            <a:off x="11379200" y="1608667"/>
            <a:ext cx="135467" cy="101600"/>
          </a:xfrm>
          <a:prstGeom prst="triangle">
            <a:avLst/>
          </a:prstGeom>
          <a:solidFill>
            <a:srgbClr val="FFF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defTabSz="1219170">
              <a:buClr>
                <a:srgbClr val="000000"/>
              </a:buClr>
              <a:defRPr/>
            </a:pPr>
            <a:endParaRPr lang="en-US" sz="1867" kern="0">
              <a:solidFill>
                <a:srgbClr val="FFFFFF"/>
              </a:solidFill>
              <a:latin typeface="Malgun Gothic"/>
              <a:sym typeface="Arial"/>
            </a:endParaRPr>
          </a:p>
        </p:txBody>
      </p:sp>
      <p:sp>
        <p:nvSpPr>
          <p:cNvPr id="12" name="Rectangle: Rounded Corners 11">
            <a:extLst>
              <a:ext uri="{FF2B5EF4-FFF2-40B4-BE49-F238E27FC236}">
                <a16:creationId xmlns:a16="http://schemas.microsoft.com/office/drawing/2014/main" id="{10EB2410-14B4-4BB4-95B8-FC884DB37A32}"/>
              </a:ext>
            </a:extLst>
          </p:cNvPr>
          <p:cNvSpPr/>
          <p:nvPr/>
        </p:nvSpPr>
        <p:spPr>
          <a:xfrm>
            <a:off x="7924800" y="1896533"/>
            <a:ext cx="3657600" cy="338667"/>
          </a:xfrm>
          <a:prstGeom prst="roundRect">
            <a:avLst/>
          </a:prstGeom>
          <a:solidFill>
            <a:srgbClr val="30B1B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defTabSz="1219170">
              <a:buClr>
                <a:srgbClr val="000000"/>
              </a:buClr>
              <a:defRPr/>
            </a:pPr>
            <a:r>
              <a:rPr lang="en-US" sz="1267" b="1" kern="0">
                <a:solidFill>
                  <a:srgbClr val="FFFFFF"/>
                </a:solidFill>
                <a:latin typeface="Malgun Gothic"/>
                <a:sym typeface="Arial"/>
              </a:rPr>
              <a:t>Major</a:t>
            </a:r>
          </a:p>
        </p:txBody>
      </p:sp>
      <p:sp>
        <p:nvSpPr>
          <p:cNvPr id="13" name="Isosceles Triangle 12">
            <a:extLst>
              <a:ext uri="{FF2B5EF4-FFF2-40B4-BE49-F238E27FC236}">
                <a16:creationId xmlns:a16="http://schemas.microsoft.com/office/drawing/2014/main" id="{CB3CBDBE-DE72-4B99-9C3F-0F6A65B603E9}"/>
              </a:ext>
            </a:extLst>
          </p:cNvPr>
          <p:cNvSpPr/>
          <p:nvPr/>
        </p:nvSpPr>
        <p:spPr>
          <a:xfrm>
            <a:off x="11379200" y="2015067"/>
            <a:ext cx="135467" cy="101600"/>
          </a:xfrm>
          <a:prstGeom prst="triangle">
            <a:avLst/>
          </a:prstGeom>
          <a:solidFill>
            <a:srgbClr val="FFF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defTabSz="1219170">
              <a:buClr>
                <a:srgbClr val="000000"/>
              </a:buClr>
              <a:defRPr/>
            </a:pPr>
            <a:endParaRPr lang="en-US" sz="1867" kern="0">
              <a:solidFill>
                <a:srgbClr val="FFFFFF"/>
              </a:solidFill>
              <a:latin typeface="Malgun Gothic"/>
              <a:sym typeface="Arial"/>
            </a:endParaRPr>
          </a:p>
        </p:txBody>
      </p:sp>
      <p:graphicFrame>
        <p:nvGraphicFramePr>
          <p:cNvPr id="15" name="Table 14">
            <a:extLst>
              <a:ext uri="{FF2B5EF4-FFF2-40B4-BE49-F238E27FC236}">
                <a16:creationId xmlns:a16="http://schemas.microsoft.com/office/drawing/2014/main" id="{9D8BA97A-8EB5-4640-9F3E-71D058603B6F}"/>
              </a:ext>
            </a:extLst>
          </p:cNvPr>
          <p:cNvGraphicFramePr>
            <a:graphicFrameLocks noGrp="1"/>
          </p:cNvGraphicFramePr>
          <p:nvPr/>
        </p:nvGraphicFramePr>
        <p:xfrm>
          <a:off x="7924800" y="2252133"/>
          <a:ext cx="3657600" cy="3708403"/>
        </p:xfrm>
        <a:graphic>
          <a:graphicData uri="http://schemas.openxmlformats.org/drawingml/2006/table">
            <a:tbl>
              <a:tblPr/>
              <a:tblGrid>
                <a:gridCol w="982133">
                  <a:extLst>
                    <a:ext uri="{9D8B030D-6E8A-4147-A177-3AD203B41FA5}">
                      <a16:colId xmlns:a16="http://schemas.microsoft.com/office/drawing/2014/main" val="4175893442"/>
                    </a:ext>
                  </a:extLst>
                </a:gridCol>
                <a:gridCol w="1151467">
                  <a:extLst>
                    <a:ext uri="{9D8B030D-6E8A-4147-A177-3AD203B41FA5}">
                      <a16:colId xmlns:a16="http://schemas.microsoft.com/office/drawing/2014/main" val="4059216554"/>
                    </a:ext>
                  </a:extLst>
                </a:gridCol>
                <a:gridCol w="1524000">
                  <a:extLst>
                    <a:ext uri="{9D8B030D-6E8A-4147-A177-3AD203B41FA5}">
                      <a16:colId xmlns:a16="http://schemas.microsoft.com/office/drawing/2014/main" val="829582596"/>
                    </a:ext>
                  </a:extLst>
                </a:gridCol>
              </a:tblGrid>
              <a:tr h="321733">
                <a:tc>
                  <a:txBody>
                    <a:bodyPr/>
                    <a:lstStyle/>
                    <a:p>
                      <a:pPr algn="l"/>
                      <a:r>
                        <a:rPr lang="en-US" sz="1000" b="1">
                          <a:solidFill>
                            <a:srgbClr val="1A1A1A"/>
                          </a:solidFill>
                          <a:latin typeface="Arial"/>
                          <a:cs typeface="Arial"/>
                        </a:rPr>
                        <a:t>Date</a:t>
                      </a:r>
                    </a:p>
                  </a:txBody>
                  <a:tcPr marL="50800" marR="33867" marT="16933" marB="16933" anchor="ctr">
                    <a:lnL w="0"/>
                    <a:lnR w="0"/>
                    <a:lnT w="0"/>
                    <a:lnB w="0"/>
                    <a:lnTlToBr w="0"/>
                    <a:lnBlToTr w="0"/>
                    <a:solidFill>
                      <a:srgbClr val="FFFFFF"/>
                    </a:solidFill>
                  </a:tcPr>
                </a:tc>
                <a:tc>
                  <a:txBody>
                    <a:bodyPr/>
                    <a:lstStyle/>
                    <a:p>
                      <a:pPr algn="l"/>
                      <a:r>
                        <a:rPr lang="en-US" sz="1000" b="1">
                          <a:solidFill>
                            <a:srgbClr val="1A1A1A"/>
                          </a:solidFill>
                          <a:latin typeface="Arial"/>
                          <a:cs typeface="Arial"/>
                        </a:rPr>
                        <a:t>Staff</a:t>
                      </a:r>
                    </a:p>
                  </a:txBody>
                  <a:tcPr marL="50800" marR="33867" marT="16933" marB="16933" anchor="ctr">
                    <a:lnL w="0"/>
                    <a:lnR w="0"/>
                    <a:lnT w="0"/>
                    <a:lnB w="0"/>
                    <a:lnTlToBr w="0"/>
                    <a:lnBlToTr w="0"/>
                    <a:solidFill>
                      <a:srgbClr val="FFFFFF"/>
                    </a:solidFill>
                  </a:tcPr>
                </a:tc>
                <a:tc>
                  <a:txBody>
                    <a:bodyPr/>
                    <a:lstStyle/>
                    <a:p>
                      <a:pPr algn="l"/>
                      <a:r>
                        <a:rPr lang="en-US" sz="1000" b="1">
                          <a:solidFill>
                            <a:srgbClr val="1A1A1A"/>
                          </a:solidFill>
                          <a:latin typeface="Arial"/>
                          <a:cs typeface="Arial"/>
                        </a:rPr>
                        <a:t>Problem Behavior</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1148901590"/>
                  </a:ext>
                </a:extLst>
              </a:tr>
              <a:tr h="338667">
                <a:tc>
                  <a:txBody>
                    <a:bodyPr/>
                    <a:lstStyle/>
                    <a:p>
                      <a:pPr algn="l"/>
                      <a:r>
                        <a:rPr lang="en-US" sz="1000" b="0">
                          <a:solidFill>
                            <a:srgbClr val="1A1A1A"/>
                          </a:solidFill>
                          <a:latin typeface="Arial"/>
                          <a:cs typeface="Arial"/>
                        </a:rPr>
                        <a:t>10/27/2026
02:30 pm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Hoffman Boston</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Defiance/Disrespect</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2886529984"/>
                  </a:ext>
                </a:extLst>
              </a:tr>
              <a:tr h="338667">
                <a:tc>
                  <a:txBody>
                    <a:bodyPr/>
                    <a:lstStyle/>
                    <a:p>
                      <a:pPr algn="l"/>
                      <a:r>
                        <a:rPr lang="en-US" sz="1000" b="0">
                          <a:solidFill>
                            <a:srgbClr val="1A1A1A"/>
                          </a:solidFill>
                          <a:latin typeface="Arial"/>
                          <a:cs typeface="Arial"/>
                        </a:rPr>
                        <a:t>10/25/2026
07:06 pm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Defiance/Disrespect</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1667920824"/>
                  </a:ext>
                </a:extLst>
              </a:tr>
              <a:tr h="338667">
                <a:tc>
                  <a:txBody>
                    <a:bodyPr/>
                    <a:lstStyle/>
                    <a:p>
                      <a:pPr algn="l"/>
                      <a:r>
                        <a:rPr lang="en-US" sz="1000" b="0">
                          <a:solidFill>
                            <a:srgbClr val="1A1A1A"/>
                          </a:solidFill>
                          <a:latin typeface="Arial"/>
                          <a:cs typeface="Arial"/>
                        </a:rPr>
                        <a:t>10/24/2026
01:45 pm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Defiance/Disrespect</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941264433"/>
                  </a:ext>
                </a:extLst>
              </a:tr>
              <a:tr h="338667">
                <a:tc>
                  <a:txBody>
                    <a:bodyPr/>
                    <a:lstStyle/>
                    <a:p>
                      <a:pPr algn="l"/>
                      <a:r>
                        <a:rPr lang="en-US" sz="1000" b="0">
                          <a:solidFill>
                            <a:srgbClr val="1A1A1A"/>
                          </a:solidFill>
                          <a:latin typeface="Arial"/>
                          <a:cs typeface="Arial"/>
                        </a:rPr>
                        <a:t>10/22/2026
02:47 pm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Eva Rodriguez</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Defiance/Disrespect</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3761920438"/>
                  </a:ext>
                </a:extLst>
              </a:tr>
              <a:tr h="338667">
                <a:tc>
                  <a:txBody>
                    <a:bodyPr/>
                    <a:lstStyle/>
                    <a:p>
                      <a:pPr algn="l"/>
                      <a:r>
                        <a:rPr lang="en-US" sz="1000" b="0">
                          <a:solidFill>
                            <a:srgbClr val="1A1A1A"/>
                          </a:solidFill>
                          <a:latin typeface="Arial"/>
                          <a:cs typeface="Arial"/>
                        </a:rPr>
                        <a:t>10/11/2026
03:33 pm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Defiance/Disrespect</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3810335067"/>
                  </a:ext>
                </a:extLst>
              </a:tr>
              <a:tr h="338667">
                <a:tc>
                  <a:txBody>
                    <a:bodyPr/>
                    <a:lstStyle/>
                    <a:p>
                      <a:pPr algn="l"/>
                      <a:r>
                        <a:rPr lang="en-US" sz="1000" b="0">
                          <a:solidFill>
                            <a:srgbClr val="1A1A1A"/>
                          </a:solidFill>
                          <a:latin typeface="Arial"/>
                          <a:cs typeface="Arial"/>
                        </a:rPr>
                        <a:t>10/08/2026
09:34 pm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Defiance/Disrespect</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3309765610"/>
                  </a:ext>
                </a:extLst>
              </a:tr>
              <a:tr h="338667">
                <a:tc>
                  <a:txBody>
                    <a:bodyPr/>
                    <a:lstStyle/>
                    <a:p>
                      <a:pPr algn="l"/>
                      <a:r>
                        <a:rPr lang="en-US" sz="1000" b="0">
                          <a:solidFill>
                            <a:srgbClr val="1A1A1A"/>
                          </a:solidFill>
                          <a:latin typeface="Arial"/>
                          <a:cs typeface="Arial"/>
                        </a:rPr>
                        <a:t>10/06/2026
04:28 pm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Demo Explorer</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Repeated Minor Referrals</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2095988377"/>
                  </a:ext>
                </a:extLst>
              </a:tr>
              <a:tr h="338667">
                <a:tc>
                  <a:txBody>
                    <a:bodyPr/>
                    <a:lstStyle/>
                    <a:p>
                      <a:pPr algn="l"/>
                      <a:r>
                        <a:rPr lang="en-US" sz="1000" b="0">
                          <a:solidFill>
                            <a:srgbClr val="1A1A1A"/>
                          </a:solidFill>
                          <a:latin typeface="Arial"/>
                          <a:cs typeface="Arial"/>
                        </a:rPr>
                        <a:t>10/01/2026
09:01 am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Staci Adler</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Defiance/Disrespect</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521177336"/>
                  </a:ext>
                </a:extLst>
              </a:tr>
              <a:tr h="338667">
                <a:tc>
                  <a:txBody>
                    <a:bodyPr/>
                    <a:lstStyle/>
                    <a:p>
                      <a:pPr algn="l"/>
                      <a:r>
                        <a:rPr lang="en-US" sz="1000" b="0">
                          <a:solidFill>
                            <a:srgbClr val="1A1A1A"/>
                          </a:solidFill>
                          <a:latin typeface="Arial"/>
                          <a:cs typeface="Arial"/>
                        </a:rPr>
                        <a:t>08/26/2026
12:24 pm</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Eva Rodriguez</a:t>
                      </a:r>
                    </a:p>
                  </a:txBody>
                  <a:tcPr marL="50800" marR="33867" marT="16933" marB="16933" anchor="ctr">
                    <a:lnL w="0"/>
                    <a:lnR w="0"/>
                    <a:lnT w="0"/>
                    <a:lnB w="0"/>
                    <a:lnTlToBr w="0"/>
                    <a:lnBlToTr w="0"/>
                    <a:solidFill>
                      <a:srgbClr val="F7F7F7"/>
                    </a:solidFill>
                  </a:tcPr>
                </a:tc>
                <a:tc>
                  <a:txBody>
                    <a:bodyPr/>
                    <a:lstStyle/>
                    <a:p>
                      <a:pPr algn="l"/>
                      <a:r>
                        <a:rPr lang="en-US" sz="1000" b="0">
                          <a:solidFill>
                            <a:srgbClr val="1A1A1A"/>
                          </a:solidFill>
                          <a:latin typeface="Arial"/>
                          <a:cs typeface="Arial"/>
                        </a:rPr>
                        <a:t>Academic Dishonesty</a:t>
                      </a:r>
                    </a:p>
                  </a:txBody>
                  <a:tcPr marL="50800" marR="33867" marT="16933" marB="16933" anchor="ctr">
                    <a:lnL w="0"/>
                    <a:lnR w="0"/>
                    <a:lnT w="0"/>
                    <a:lnB w="0"/>
                    <a:lnTlToBr w="0"/>
                    <a:lnBlToTr w="0"/>
                    <a:solidFill>
                      <a:srgbClr val="F7F7F7"/>
                    </a:solidFill>
                  </a:tcPr>
                </a:tc>
                <a:extLst>
                  <a:ext uri="{0D108BD9-81ED-4DB2-BD59-A6C34878D82A}">
                    <a16:rowId xmlns:a16="http://schemas.microsoft.com/office/drawing/2014/main" val="1854302839"/>
                  </a:ext>
                </a:extLst>
              </a:tr>
              <a:tr h="338667">
                <a:tc>
                  <a:txBody>
                    <a:bodyPr/>
                    <a:lstStyle/>
                    <a:p>
                      <a:pPr algn="l"/>
                      <a:r>
                        <a:rPr lang="en-US" sz="1000" b="0">
                          <a:solidFill>
                            <a:srgbClr val="1A1A1A"/>
                          </a:solidFill>
                          <a:latin typeface="Arial"/>
                          <a:cs typeface="Arial"/>
                        </a:rPr>
                        <a:t>08/04/2026
08:58 pm</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Andrew Weber</a:t>
                      </a:r>
                    </a:p>
                  </a:txBody>
                  <a:tcPr marL="50800" marR="33867" marT="16933" marB="16933" anchor="ctr">
                    <a:lnL w="0"/>
                    <a:lnR w="0"/>
                    <a:lnT w="0"/>
                    <a:lnB w="0"/>
                    <a:lnTlToBr w="0"/>
                    <a:lnBlToTr w="0"/>
                    <a:solidFill>
                      <a:srgbClr val="FFFFFF"/>
                    </a:solidFill>
                  </a:tcPr>
                </a:tc>
                <a:tc>
                  <a:txBody>
                    <a:bodyPr/>
                    <a:lstStyle/>
                    <a:p>
                      <a:pPr algn="l"/>
                      <a:r>
                        <a:rPr lang="en-US" sz="1000" b="0">
                          <a:solidFill>
                            <a:srgbClr val="1A1A1A"/>
                          </a:solidFill>
                          <a:latin typeface="Arial"/>
                          <a:cs typeface="Arial"/>
                        </a:rPr>
                        <a:t>Repeated Minor Referrals</a:t>
                      </a:r>
                    </a:p>
                  </a:txBody>
                  <a:tcPr marL="50800" marR="33867" marT="16933" marB="16933" anchor="ctr">
                    <a:lnL w="0"/>
                    <a:lnR w="0"/>
                    <a:lnT w="0"/>
                    <a:lnB w="0"/>
                    <a:lnTlToBr w="0"/>
                    <a:lnBlToTr w="0"/>
                    <a:solidFill>
                      <a:srgbClr val="FFFFFF"/>
                    </a:solidFill>
                  </a:tcPr>
                </a:tc>
                <a:extLst>
                  <a:ext uri="{0D108BD9-81ED-4DB2-BD59-A6C34878D82A}">
                    <a16:rowId xmlns:a16="http://schemas.microsoft.com/office/drawing/2014/main" val="1034398525"/>
                  </a:ext>
                </a:extLst>
              </a:tr>
            </a:tbl>
          </a:graphicData>
        </a:graphic>
      </p:graphicFrame>
    </p:spTree>
    <p:extLst>
      <p:ext uri="{BB962C8B-B14F-4D97-AF65-F5344CB8AC3E}">
        <p14:creationId xmlns:p14="http://schemas.microsoft.com/office/powerpoint/2010/main" val="2145128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a:xfrm>
            <a:off x="0" y="2311401"/>
            <a:ext cx="12192000" cy="2235201"/>
          </a:xfrm>
        </p:spPr>
        <p:txBody>
          <a:bodyPr anchor="ctr"/>
          <a:lstStyle/>
          <a:p>
            <a:pPr algn="ctr"/>
            <a:r>
              <a:rPr lang="en-US">
                <a:latin typeface="Rockwell"/>
              </a:rPr>
              <a:t>Attendance &amp; Hall Passes in PBIS Rewards</a:t>
            </a:r>
          </a:p>
        </p:txBody>
      </p:sp>
    </p:spTree>
    <p:extLst>
      <p:ext uri="{BB962C8B-B14F-4D97-AF65-F5344CB8AC3E}">
        <p14:creationId xmlns:p14="http://schemas.microsoft.com/office/powerpoint/2010/main" val="2123544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108529" y="62133"/>
            <a:ext cx="12083473" cy="1325563"/>
          </a:xfrm>
        </p:spPr>
        <p:txBody>
          <a:bodyPr/>
          <a:lstStyle/>
          <a:p>
            <a:r>
              <a:rPr lang="en-US" dirty="0">
                <a:solidFill>
                  <a:srgbClr val="000000"/>
                </a:solidFill>
                <a:latin typeface="Rockwell"/>
              </a:rPr>
              <a:t>Attendance in PBIS Rewards (Student Page)</a:t>
            </a:r>
          </a:p>
        </p:txBody>
      </p:sp>
      <p:pic>
        <p:nvPicPr>
          <p:cNvPr id="5" name="Picture 4">
            <a:extLst>
              <a:ext uri="{FF2B5EF4-FFF2-40B4-BE49-F238E27FC236}">
                <a16:creationId xmlns:a16="http://schemas.microsoft.com/office/drawing/2014/main" id="{A56BC2E5-1C4E-388A-1D64-7D4406FB4EA3}"/>
              </a:ext>
            </a:extLst>
          </p:cNvPr>
          <p:cNvPicPr>
            <a:picLocks noChangeAspect="1"/>
          </p:cNvPicPr>
          <p:nvPr/>
        </p:nvPicPr>
        <p:blipFill>
          <a:blip r:embed="rId3"/>
          <a:stretch>
            <a:fillRect/>
          </a:stretch>
        </p:blipFill>
        <p:spPr>
          <a:xfrm>
            <a:off x="1114325" y="1174979"/>
            <a:ext cx="9963355" cy="5208596"/>
          </a:xfrm>
          <a:prstGeom prst="rect">
            <a:avLst/>
          </a:prstGeom>
          <a:ln w="38100">
            <a:solidFill>
              <a:srgbClr val="30B1B8"/>
            </a:solidFill>
          </a:ln>
        </p:spPr>
      </p:pic>
      <p:sp>
        <p:nvSpPr>
          <p:cNvPr id="6" name="Arrow: Right 5">
            <a:extLst>
              <a:ext uri="{FF2B5EF4-FFF2-40B4-BE49-F238E27FC236}">
                <a16:creationId xmlns:a16="http://schemas.microsoft.com/office/drawing/2014/main" id="{1B53D845-8C97-C160-EF66-E7FD736AD97A}"/>
              </a:ext>
            </a:extLst>
          </p:cNvPr>
          <p:cNvSpPr/>
          <p:nvPr/>
        </p:nvSpPr>
        <p:spPr>
          <a:xfrm rot="5400000">
            <a:off x="8511217" y="2967079"/>
            <a:ext cx="1971443"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
        <p:nvSpPr>
          <p:cNvPr id="8" name="Arrow: Right 7">
            <a:extLst>
              <a:ext uri="{FF2B5EF4-FFF2-40B4-BE49-F238E27FC236}">
                <a16:creationId xmlns:a16="http://schemas.microsoft.com/office/drawing/2014/main" id="{7311BCDE-5EF2-2F36-E812-DD2EA8E74EFE}"/>
              </a:ext>
            </a:extLst>
          </p:cNvPr>
          <p:cNvSpPr/>
          <p:nvPr/>
        </p:nvSpPr>
        <p:spPr>
          <a:xfrm rot="2024303">
            <a:off x="8660460" y="5133671"/>
            <a:ext cx="581805" cy="441532"/>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
        <p:nvSpPr>
          <p:cNvPr id="9" name="Oval 8">
            <a:extLst>
              <a:ext uri="{FF2B5EF4-FFF2-40B4-BE49-F238E27FC236}">
                <a16:creationId xmlns:a16="http://schemas.microsoft.com/office/drawing/2014/main" id="{0B10B73F-72A4-99A2-B684-6FCA9D959E7C}"/>
              </a:ext>
            </a:extLst>
          </p:cNvPr>
          <p:cNvSpPr/>
          <p:nvPr/>
        </p:nvSpPr>
        <p:spPr>
          <a:xfrm>
            <a:off x="9287567" y="5467617"/>
            <a:ext cx="362104" cy="396120"/>
          </a:xfrm>
          <a:prstGeom prst="ellipse">
            <a:avLst/>
          </a:prstGeom>
          <a:noFill/>
          <a:ln w="28575">
            <a:solidFill>
              <a:srgbClr val="30B1B8"/>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pic>
        <p:nvPicPr>
          <p:cNvPr id="11" name="Picture 10">
            <a:extLst>
              <a:ext uri="{FF2B5EF4-FFF2-40B4-BE49-F238E27FC236}">
                <a16:creationId xmlns:a16="http://schemas.microsoft.com/office/drawing/2014/main" id="{8DF07C50-37BB-71BE-948A-D5CF0ED83994}"/>
              </a:ext>
            </a:extLst>
          </p:cNvPr>
          <p:cNvPicPr>
            <a:picLocks noChangeAspect="1"/>
          </p:cNvPicPr>
          <p:nvPr/>
        </p:nvPicPr>
        <p:blipFill>
          <a:blip r:embed="rId4"/>
          <a:srcRect t="2090"/>
          <a:stretch/>
        </p:blipFill>
        <p:spPr>
          <a:xfrm>
            <a:off x="2876819" y="1625933"/>
            <a:ext cx="7595660" cy="2599185"/>
          </a:xfrm>
          <a:prstGeom prst="rect">
            <a:avLst/>
          </a:prstGeom>
          <a:ln w="38100">
            <a:solidFill>
              <a:srgbClr val="30B1B8"/>
            </a:solidFill>
          </a:ln>
        </p:spPr>
      </p:pic>
      <p:pic>
        <p:nvPicPr>
          <p:cNvPr id="19" name="Picture 18">
            <a:extLst>
              <a:ext uri="{FF2B5EF4-FFF2-40B4-BE49-F238E27FC236}">
                <a16:creationId xmlns:a16="http://schemas.microsoft.com/office/drawing/2014/main" id="{A56BC2E5-1C4E-388A-1D64-7D4406FB4EA3}"/>
              </a:ext>
            </a:extLst>
          </p:cNvPr>
          <p:cNvPicPr>
            <a:picLocks noChangeAspect="1"/>
          </p:cNvPicPr>
          <p:nvPr/>
        </p:nvPicPr>
        <p:blipFill>
          <a:blip r:embed="rId5"/>
          <a:srcRect/>
          <a:stretch/>
        </p:blipFill>
        <p:spPr>
          <a:xfrm>
            <a:off x="1129257" y="1194769"/>
            <a:ext cx="9963355" cy="5191875"/>
          </a:xfrm>
          <a:prstGeom prst="rect">
            <a:avLst/>
          </a:prstGeom>
          <a:ln w="38100">
            <a:solidFill>
              <a:srgbClr val="30B1B8"/>
            </a:solidFill>
          </a:ln>
        </p:spPr>
      </p:pic>
      <p:sp>
        <p:nvSpPr>
          <p:cNvPr id="20" name="Arrow: Right 19">
            <a:extLst>
              <a:ext uri="{FF2B5EF4-FFF2-40B4-BE49-F238E27FC236}">
                <a16:creationId xmlns:a16="http://schemas.microsoft.com/office/drawing/2014/main" id="{E761A6ED-5E57-01E6-CB96-8AFB9E6930D1}"/>
              </a:ext>
            </a:extLst>
          </p:cNvPr>
          <p:cNvSpPr/>
          <p:nvPr/>
        </p:nvSpPr>
        <p:spPr>
          <a:xfrm rot="8702742">
            <a:off x="3690701" y="4847519"/>
            <a:ext cx="1971443" cy="362103"/>
          </a:xfrm>
          <a:prstGeom prst="righ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
        <p:nvSpPr>
          <p:cNvPr id="3" name="Arrow: Right 2">
            <a:extLst>
              <a:ext uri="{FF2B5EF4-FFF2-40B4-BE49-F238E27FC236}">
                <a16:creationId xmlns:a16="http://schemas.microsoft.com/office/drawing/2014/main" id="{018BC1FE-9DAC-9B74-9CBD-F97FE3DCC7CC}"/>
              </a:ext>
            </a:extLst>
          </p:cNvPr>
          <p:cNvSpPr/>
          <p:nvPr/>
        </p:nvSpPr>
        <p:spPr>
          <a:xfrm>
            <a:off x="172587" y="4355776"/>
            <a:ext cx="876500" cy="745299"/>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080">
              <a:buClr>
                <a:srgbClr val="000000"/>
              </a:buClr>
              <a:defRPr>
                <a:latin typeface="Rockwell"/>
              </a:defRPr>
            </a:pPr>
            <a:endParaRPr lang="en-US" sz="1867" kern="0">
              <a:solidFill>
                <a:srgbClr val="FFFFFF"/>
              </a:solidFill>
              <a:latin typeface="Rockwell"/>
              <a:sym typeface="Arial"/>
            </a:endParaRPr>
          </a:p>
        </p:txBody>
      </p:sp>
    </p:spTree>
    <p:extLst>
      <p:ext uri="{BB962C8B-B14F-4D97-AF65-F5344CB8AC3E}">
        <p14:creationId xmlns:p14="http://schemas.microsoft.com/office/powerpoint/2010/main" val="423548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91EEF-6504-1201-5F59-32A5EDE7E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CA9C04-C63D-9862-732D-4443289C4564}"/>
              </a:ext>
            </a:extLst>
          </p:cNvPr>
          <p:cNvSpPr>
            <a:spLocks noGrp="1"/>
          </p:cNvSpPr>
          <p:nvPr>
            <p:ph type="title"/>
          </p:nvPr>
        </p:nvSpPr>
        <p:spPr>
          <a:xfrm>
            <a:off x="108529" y="62133"/>
            <a:ext cx="12083473" cy="1325563"/>
          </a:xfrm>
        </p:spPr>
        <p:txBody>
          <a:bodyPr/>
          <a:lstStyle/>
          <a:p>
            <a:r>
              <a:rPr lang="en-US" dirty="0">
                <a:solidFill>
                  <a:srgbClr val="000000"/>
                </a:solidFill>
                <a:latin typeface="Rockwell"/>
              </a:rPr>
              <a:t>Attendance in PBIS Rewards (Group Page)</a:t>
            </a:r>
          </a:p>
        </p:txBody>
      </p:sp>
      <p:pic>
        <p:nvPicPr>
          <p:cNvPr id="7" name="Picture 6">
            <a:extLst>
              <a:ext uri="{FF2B5EF4-FFF2-40B4-BE49-F238E27FC236}">
                <a16:creationId xmlns:a16="http://schemas.microsoft.com/office/drawing/2014/main" id="{8F91F8E3-E8ED-510E-93C3-39A18AC2C5FA}"/>
              </a:ext>
            </a:extLst>
          </p:cNvPr>
          <p:cNvPicPr>
            <a:picLocks noChangeAspect="1"/>
          </p:cNvPicPr>
          <p:nvPr/>
        </p:nvPicPr>
        <p:blipFill>
          <a:blip r:embed="rId3"/>
          <a:stretch>
            <a:fillRect/>
          </a:stretch>
        </p:blipFill>
        <p:spPr>
          <a:xfrm>
            <a:off x="617935" y="1515710"/>
            <a:ext cx="11064659" cy="3826583"/>
          </a:xfrm>
          <a:prstGeom prst="rect">
            <a:avLst/>
          </a:prstGeom>
          <a:ln w="38100">
            <a:solidFill>
              <a:srgbClr val="30B1B8"/>
            </a:solidFill>
          </a:ln>
        </p:spPr>
      </p:pic>
      <p:sp>
        <p:nvSpPr>
          <p:cNvPr id="10" name="Arrow: Left 9">
            <a:extLst>
              <a:ext uri="{FF2B5EF4-FFF2-40B4-BE49-F238E27FC236}">
                <a16:creationId xmlns:a16="http://schemas.microsoft.com/office/drawing/2014/main" id="{C265BBD8-3314-8449-7D19-EC7D127321EE}"/>
              </a:ext>
            </a:extLst>
          </p:cNvPr>
          <p:cNvSpPr/>
          <p:nvPr/>
        </p:nvSpPr>
        <p:spPr>
          <a:xfrm rot="5400000">
            <a:off x="1747917" y="4024244"/>
            <a:ext cx="623361" cy="448667"/>
          </a:xfrm>
          <a:prstGeom prst="lef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685783">
              <a:defRPr>
                <a:latin typeface="Rockwell"/>
              </a:defRPr>
            </a:pPr>
            <a:endParaRPr lang="en-US" sz="1351" dirty="0">
              <a:solidFill>
                <a:srgbClr val="FFFFFF"/>
              </a:solidFill>
              <a:latin typeface="Rockwell"/>
              <a:sym typeface="Arial"/>
            </a:endParaRPr>
          </a:p>
        </p:txBody>
      </p:sp>
      <p:pic>
        <p:nvPicPr>
          <p:cNvPr id="13" name="Picture 12">
            <a:extLst>
              <a:ext uri="{FF2B5EF4-FFF2-40B4-BE49-F238E27FC236}">
                <a16:creationId xmlns:a16="http://schemas.microsoft.com/office/drawing/2014/main" id="{F0E3F77E-A9D5-6E95-CB79-D714D978C19F}"/>
              </a:ext>
            </a:extLst>
          </p:cNvPr>
          <p:cNvPicPr>
            <a:picLocks noChangeAspect="1"/>
          </p:cNvPicPr>
          <p:nvPr/>
        </p:nvPicPr>
        <p:blipFill>
          <a:blip r:embed="rId4"/>
          <a:stretch>
            <a:fillRect/>
          </a:stretch>
        </p:blipFill>
        <p:spPr>
          <a:xfrm>
            <a:off x="3429135" y="1150707"/>
            <a:ext cx="5333731" cy="5213087"/>
          </a:xfrm>
          <a:prstGeom prst="rect">
            <a:avLst/>
          </a:prstGeom>
          <a:ln w="38100">
            <a:solidFill>
              <a:srgbClr val="30B1B8"/>
            </a:solidFill>
          </a:ln>
        </p:spPr>
      </p:pic>
      <p:sp>
        <p:nvSpPr>
          <p:cNvPr id="14" name="Arrow: Left 13">
            <a:extLst>
              <a:ext uri="{FF2B5EF4-FFF2-40B4-BE49-F238E27FC236}">
                <a16:creationId xmlns:a16="http://schemas.microsoft.com/office/drawing/2014/main" id="{6E638DEE-91F5-605A-8C1A-97E300C49770}"/>
              </a:ext>
            </a:extLst>
          </p:cNvPr>
          <p:cNvSpPr/>
          <p:nvPr/>
        </p:nvSpPr>
        <p:spPr>
          <a:xfrm rot="13366297">
            <a:off x="7570326" y="5008849"/>
            <a:ext cx="623361" cy="448667"/>
          </a:xfrm>
          <a:prstGeom prst="lef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685783">
              <a:defRPr>
                <a:latin typeface="Rockwell"/>
              </a:defRPr>
            </a:pPr>
            <a:endParaRPr lang="en-US" sz="1351" dirty="0">
              <a:solidFill>
                <a:srgbClr val="FFFFFF"/>
              </a:solidFill>
              <a:latin typeface="Rockwell"/>
              <a:sym typeface="Arial"/>
            </a:endParaRPr>
          </a:p>
        </p:txBody>
      </p:sp>
      <p:pic>
        <p:nvPicPr>
          <p:cNvPr id="16" name="Picture 15">
            <a:extLst>
              <a:ext uri="{FF2B5EF4-FFF2-40B4-BE49-F238E27FC236}">
                <a16:creationId xmlns:a16="http://schemas.microsoft.com/office/drawing/2014/main" id="{4373FA84-7BDB-8C8E-47D0-1DB4F4C1860A}"/>
              </a:ext>
            </a:extLst>
          </p:cNvPr>
          <p:cNvPicPr>
            <a:picLocks noChangeAspect="1"/>
          </p:cNvPicPr>
          <p:nvPr/>
        </p:nvPicPr>
        <p:blipFill>
          <a:blip r:embed="rId5"/>
          <a:stretch>
            <a:fillRect/>
          </a:stretch>
        </p:blipFill>
        <p:spPr>
          <a:xfrm>
            <a:off x="3719182" y="2624026"/>
            <a:ext cx="4753639" cy="1609951"/>
          </a:xfrm>
          <a:prstGeom prst="rect">
            <a:avLst/>
          </a:prstGeom>
          <a:ln w="38100">
            <a:solidFill>
              <a:srgbClr val="30B1B8"/>
            </a:solidFill>
          </a:ln>
        </p:spPr>
      </p:pic>
      <p:sp>
        <p:nvSpPr>
          <p:cNvPr id="17" name="Arrow: Left 16">
            <a:extLst>
              <a:ext uri="{FF2B5EF4-FFF2-40B4-BE49-F238E27FC236}">
                <a16:creationId xmlns:a16="http://schemas.microsoft.com/office/drawing/2014/main" id="{DE2D4C04-792D-F6F0-4CFC-F364E8633C27}"/>
              </a:ext>
            </a:extLst>
          </p:cNvPr>
          <p:cNvSpPr/>
          <p:nvPr/>
        </p:nvSpPr>
        <p:spPr>
          <a:xfrm rot="13366297">
            <a:off x="7116552" y="3248597"/>
            <a:ext cx="623361" cy="448667"/>
          </a:xfrm>
          <a:prstGeom prst="lef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685783">
              <a:defRPr>
                <a:latin typeface="Rockwell"/>
              </a:defRPr>
            </a:pPr>
            <a:endParaRPr lang="en-US" sz="1351" dirty="0">
              <a:solidFill>
                <a:srgbClr val="FFFFFF"/>
              </a:solidFill>
              <a:latin typeface="Rockwell"/>
              <a:sym typeface="Arial"/>
            </a:endParaRPr>
          </a:p>
        </p:txBody>
      </p:sp>
    </p:spTree>
    <p:extLst>
      <p:ext uri="{BB962C8B-B14F-4D97-AF65-F5344CB8AC3E}">
        <p14:creationId xmlns:p14="http://schemas.microsoft.com/office/powerpoint/2010/main" val="317888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4" grpId="1"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D57D4-CC54-B9BF-D381-E8E303190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81EBE-1B62-0EC7-B505-955535074C28}"/>
              </a:ext>
            </a:extLst>
          </p:cNvPr>
          <p:cNvSpPr>
            <a:spLocks noGrp="1"/>
          </p:cNvSpPr>
          <p:nvPr>
            <p:ph type="title"/>
          </p:nvPr>
        </p:nvSpPr>
        <p:spPr>
          <a:xfrm>
            <a:off x="108529" y="62133"/>
            <a:ext cx="12083473" cy="1325563"/>
          </a:xfrm>
        </p:spPr>
        <p:txBody>
          <a:bodyPr/>
          <a:lstStyle/>
          <a:p>
            <a:r>
              <a:rPr lang="en-US" dirty="0">
                <a:solidFill>
                  <a:srgbClr val="000000"/>
                </a:solidFill>
                <a:latin typeface="Rockwell"/>
              </a:rPr>
              <a:t>Attendance in PBIS Rewards (Group Page)</a:t>
            </a:r>
          </a:p>
        </p:txBody>
      </p:sp>
      <p:pic>
        <p:nvPicPr>
          <p:cNvPr id="7" name="Picture 6">
            <a:extLst>
              <a:ext uri="{FF2B5EF4-FFF2-40B4-BE49-F238E27FC236}">
                <a16:creationId xmlns:a16="http://schemas.microsoft.com/office/drawing/2014/main" id="{594D321B-1749-2A8C-E737-15C6BF37A022}"/>
              </a:ext>
            </a:extLst>
          </p:cNvPr>
          <p:cNvPicPr>
            <a:picLocks noChangeAspect="1"/>
          </p:cNvPicPr>
          <p:nvPr/>
        </p:nvPicPr>
        <p:blipFill>
          <a:blip r:embed="rId3"/>
          <a:stretch>
            <a:fillRect/>
          </a:stretch>
        </p:blipFill>
        <p:spPr>
          <a:xfrm>
            <a:off x="617935" y="1515710"/>
            <a:ext cx="11064659" cy="3826583"/>
          </a:xfrm>
          <a:prstGeom prst="rect">
            <a:avLst/>
          </a:prstGeom>
          <a:ln w="38100">
            <a:solidFill>
              <a:srgbClr val="30B1B8"/>
            </a:solidFill>
          </a:ln>
        </p:spPr>
      </p:pic>
      <p:pic>
        <p:nvPicPr>
          <p:cNvPr id="13" name="Picture 12">
            <a:extLst>
              <a:ext uri="{FF2B5EF4-FFF2-40B4-BE49-F238E27FC236}">
                <a16:creationId xmlns:a16="http://schemas.microsoft.com/office/drawing/2014/main" id="{2974DAD9-802E-7AA9-4ABD-25CFDBFAB57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32030" y="1150707"/>
            <a:ext cx="5327941" cy="5213087"/>
          </a:xfrm>
          <a:prstGeom prst="rect">
            <a:avLst/>
          </a:prstGeom>
          <a:ln w="38100">
            <a:solidFill>
              <a:srgbClr val="30B1B8"/>
            </a:solidFill>
          </a:ln>
        </p:spPr>
      </p:pic>
      <p:sp>
        <p:nvSpPr>
          <p:cNvPr id="3" name="Google Shape;386;p13">
            <a:extLst>
              <a:ext uri="{FF2B5EF4-FFF2-40B4-BE49-F238E27FC236}">
                <a16:creationId xmlns:a16="http://schemas.microsoft.com/office/drawing/2014/main" id="{A1C47E9C-CAA5-9560-BBCD-C3F5EBC59331}"/>
              </a:ext>
            </a:extLst>
          </p:cNvPr>
          <p:cNvSpPr/>
          <p:nvPr/>
        </p:nvSpPr>
        <p:spPr>
          <a:xfrm>
            <a:off x="3432030" y="5392817"/>
            <a:ext cx="5105796" cy="494275"/>
          </a:xfrm>
          <a:prstGeom prst="rect">
            <a:avLst/>
          </a:prstGeom>
          <a:noFill/>
          <a:ln w="38100" cap="flat" cmpd="sng">
            <a:solidFill>
              <a:srgbClr val="30B1B8"/>
            </a:solidFill>
            <a:prstDash val="solid"/>
            <a:round/>
            <a:headEnd type="none" w="sm" len="sm"/>
            <a:tailEnd type="none" w="sm" len="sm"/>
          </a:ln>
        </p:spPr>
        <p:txBody>
          <a:bodyPr spcFirstLastPara="1" wrap="square" lIns="91425" tIns="45700" rIns="91425" bIns="45700" anchor="ctr" anchorCtr="0">
            <a:noAutofit/>
          </a:bodyPr>
          <a:lstStyle/>
          <a:p>
            <a:pPr algn="ctr" defTabSz="914377">
              <a:buClr>
                <a:srgbClr val="000000"/>
              </a:buClr>
              <a:buSzPts val="1400"/>
              <a:defRPr>
                <a:latin typeface="Rockwell"/>
              </a:defRPr>
            </a:pPr>
            <a:endParaRPr sz="1400" kern="0" dirty="0">
              <a:solidFill>
                <a:srgbClr val="FFFFFF"/>
              </a:solidFill>
              <a:latin typeface="Rockwell"/>
              <a:cs typeface="Arial"/>
              <a:sym typeface="Arial"/>
            </a:endParaRPr>
          </a:p>
        </p:txBody>
      </p:sp>
    </p:spTree>
    <p:extLst>
      <p:ext uri="{BB962C8B-B14F-4D97-AF65-F5344CB8AC3E}">
        <p14:creationId xmlns:p14="http://schemas.microsoft.com/office/powerpoint/2010/main" val="3168389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CE8A5-F146-CD73-AA96-FCEC5F8EBB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18E5F-AF81-3892-CF80-9005F737BBD4}"/>
              </a:ext>
            </a:extLst>
          </p:cNvPr>
          <p:cNvSpPr>
            <a:spLocks noGrp="1"/>
          </p:cNvSpPr>
          <p:nvPr>
            <p:ph type="title"/>
          </p:nvPr>
        </p:nvSpPr>
        <p:spPr>
          <a:xfrm>
            <a:off x="108529" y="62133"/>
            <a:ext cx="12083473" cy="1325563"/>
          </a:xfrm>
        </p:spPr>
        <p:txBody>
          <a:bodyPr/>
          <a:lstStyle/>
          <a:p>
            <a:r>
              <a:rPr lang="en-US" dirty="0">
                <a:solidFill>
                  <a:srgbClr val="000000"/>
                </a:solidFill>
                <a:latin typeface="Rockwell"/>
              </a:rPr>
              <a:t>Attendance in PBIS Rewards (Group Page)</a:t>
            </a:r>
          </a:p>
        </p:txBody>
      </p:sp>
      <p:pic>
        <p:nvPicPr>
          <p:cNvPr id="7" name="Picture 6">
            <a:extLst>
              <a:ext uri="{FF2B5EF4-FFF2-40B4-BE49-F238E27FC236}">
                <a16:creationId xmlns:a16="http://schemas.microsoft.com/office/drawing/2014/main" id="{481E2A47-932E-06B8-511F-CDF9E786A9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525" y="1515710"/>
            <a:ext cx="11017479" cy="3826583"/>
          </a:xfrm>
          <a:prstGeom prst="rect">
            <a:avLst/>
          </a:prstGeom>
          <a:ln w="38100">
            <a:solidFill>
              <a:srgbClr val="30B1B8"/>
            </a:solidFill>
          </a:ln>
        </p:spPr>
      </p:pic>
      <p:sp>
        <p:nvSpPr>
          <p:cNvPr id="3" name="Google Shape;386;p13">
            <a:extLst>
              <a:ext uri="{FF2B5EF4-FFF2-40B4-BE49-F238E27FC236}">
                <a16:creationId xmlns:a16="http://schemas.microsoft.com/office/drawing/2014/main" id="{D93CA6DE-3A3B-7A0F-5F7A-651BFD460EE7}"/>
              </a:ext>
            </a:extLst>
          </p:cNvPr>
          <p:cNvSpPr/>
          <p:nvPr/>
        </p:nvSpPr>
        <p:spPr>
          <a:xfrm>
            <a:off x="6976614" y="2188397"/>
            <a:ext cx="1289596" cy="1592495"/>
          </a:xfrm>
          <a:prstGeom prst="rect">
            <a:avLst/>
          </a:prstGeom>
          <a:noFill/>
          <a:ln w="38100" cap="flat" cmpd="sng">
            <a:solidFill>
              <a:srgbClr val="30B1B8"/>
            </a:solidFill>
            <a:prstDash val="solid"/>
            <a:round/>
            <a:headEnd type="none" w="sm" len="sm"/>
            <a:tailEnd type="none" w="sm" len="sm"/>
          </a:ln>
        </p:spPr>
        <p:txBody>
          <a:bodyPr spcFirstLastPara="1" wrap="square" lIns="91425" tIns="45700" rIns="91425" bIns="45700" anchor="ctr" anchorCtr="0">
            <a:noAutofit/>
          </a:bodyPr>
          <a:lstStyle/>
          <a:p>
            <a:pPr algn="ctr" defTabSz="914377">
              <a:buClr>
                <a:srgbClr val="000000"/>
              </a:buClr>
              <a:buSzPts val="1400"/>
              <a:defRPr>
                <a:latin typeface="Rockwell"/>
              </a:defRPr>
            </a:pPr>
            <a:endParaRPr sz="1400" kern="0" dirty="0">
              <a:solidFill>
                <a:srgbClr val="FFFFFF"/>
              </a:solidFill>
              <a:latin typeface="Rockwell"/>
              <a:cs typeface="Arial"/>
              <a:sym typeface="Arial"/>
            </a:endParaRPr>
          </a:p>
        </p:txBody>
      </p:sp>
    </p:spTree>
    <p:extLst>
      <p:ext uri="{BB962C8B-B14F-4D97-AF65-F5344CB8AC3E}">
        <p14:creationId xmlns:p14="http://schemas.microsoft.com/office/powerpoint/2010/main" val="2694987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9E1EF-D983-2E46-1561-A2DA786D6A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372244-EF65-B574-421A-633E8B96CF79}"/>
              </a:ext>
            </a:extLst>
          </p:cNvPr>
          <p:cNvSpPr>
            <a:spLocks noGrp="1"/>
          </p:cNvSpPr>
          <p:nvPr>
            <p:ph type="title"/>
          </p:nvPr>
        </p:nvSpPr>
        <p:spPr>
          <a:xfrm>
            <a:off x="108529" y="62133"/>
            <a:ext cx="12083473" cy="1325563"/>
          </a:xfrm>
        </p:spPr>
        <p:txBody>
          <a:bodyPr/>
          <a:lstStyle/>
          <a:p>
            <a:r>
              <a:rPr lang="en-US" dirty="0">
                <a:solidFill>
                  <a:srgbClr val="000000"/>
                </a:solidFill>
                <a:latin typeface="Rockwell"/>
              </a:rPr>
              <a:t>Attendance in PBIS Rewards (Group Page)</a:t>
            </a:r>
          </a:p>
        </p:txBody>
      </p:sp>
      <p:pic>
        <p:nvPicPr>
          <p:cNvPr id="7" name="Picture 6">
            <a:extLst>
              <a:ext uri="{FF2B5EF4-FFF2-40B4-BE49-F238E27FC236}">
                <a16:creationId xmlns:a16="http://schemas.microsoft.com/office/drawing/2014/main" id="{EAC80D89-7004-FD38-0DD3-7384C308DE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6918" y="1515710"/>
            <a:ext cx="10946692" cy="3826583"/>
          </a:xfrm>
          <a:prstGeom prst="rect">
            <a:avLst/>
          </a:prstGeom>
          <a:ln w="38100">
            <a:solidFill>
              <a:srgbClr val="30B1B8"/>
            </a:solidFill>
          </a:ln>
        </p:spPr>
      </p:pic>
      <p:sp>
        <p:nvSpPr>
          <p:cNvPr id="3" name="Google Shape;386;p13">
            <a:extLst>
              <a:ext uri="{FF2B5EF4-FFF2-40B4-BE49-F238E27FC236}">
                <a16:creationId xmlns:a16="http://schemas.microsoft.com/office/drawing/2014/main" id="{DD3C0292-1FE1-9915-14EB-A0B9A9AEE99C}"/>
              </a:ext>
            </a:extLst>
          </p:cNvPr>
          <p:cNvSpPr/>
          <p:nvPr/>
        </p:nvSpPr>
        <p:spPr>
          <a:xfrm>
            <a:off x="6976614" y="2188397"/>
            <a:ext cx="1289596" cy="1592495"/>
          </a:xfrm>
          <a:prstGeom prst="rect">
            <a:avLst/>
          </a:prstGeom>
          <a:noFill/>
          <a:ln w="38100" cap="flat" cmpd="sng">
            <a:solidFill>
              <a:srgbClr val="30B1B8"/>
            </a:solidFill>
            <a:prstDash val="solid"/>
            <a:round/>
            <a:headEnd type="none" w="sm" len="sm"/>
            <a:tailEnd type="none" w="sm" len="sm"/>
          </a:ln>
        </p:spPr>
        <p:txBody>
          <a:bodyPr spcFirstLastPara="1" wrap="square" lIns="91425" tIns="45700" rIns="91425" bIns="45700" anchor="ctr" anchorCtr="0">
            <a:noAutofit/>
          </a:bodyPr>
          <a:lstStyle/>
          <a:p>
            <a:pPr algn="ctr" defTabSz="914377">
              <a:buClr>
                <a:srgbClr val="000000"/>
              </a:buClr>
              <a:buSzPts val="1400"/>
              <a:defRPr>
                <a:latin typeface="Rockwell"/>
              </a:defRPr>
            </a:pPr>
            <a:endParaRPr sz="1400" kern="0" dirty="0">
              <a:solidFill>
                <a:srgbClr val="FFFFFF"/>
              </a:solidFill>
              <a:latin typeface="Rockwell"/>
              <a:cs typeface="Arial"/>
              <a:sym typeface="Arial"/>
            </a:endParaRPr>
          </a:p>
        </p:txBody>
      </p:sp>
      <p:sp>
        <p:nvSpPr>
          <p:cNvPr id="4" name="Arrow: Left 3">
            <a:extLst>
              <a:ext uri="{FF2B5EF4-FFF2-40B4-BE49-F238E27FC236}">
                <a16:creationId xmlns:a16="http://schemas.microsoft.com/office/drawing/2014/main" id="{775F87D1-5D4B-9A74-61D9-C19E824DE60F}"/>
              </a:ext>
            </a:extLst>
          </p:cNvPr>
          <p:cNvSpPr/>
          <p:nvPr/>
        </p:nvSpPr>
        <p:spPr>
          <a:xfrm rot="5400000">
            <a:off x="1039001" y="4044793"/>
            <a:ext cx="623361" cy="448667"/>
          </a:xfrm>
          <a:prstGeom prst="lef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685783">
              <a:defRPr>
                <a:latin typeface="Rockwell"/>
              </a:defRPr>
            </a:pPr>
            <a:endParaRPr lang="en-US" sz="1351" dirty="0">
              <a:solidFill>
                <a:srgbClr val="FFFFFF"/>
              </a:solidFill>
              <a:latin typeface="Rockwell"/>
              <a:sym typeface="Arial"/>
            </a:endParaRPr>
          </a:p>
        </p:txBody>
      </p:sp>
      <p:pic>
        <p:nvPicPr>
          <p:cNvPr id="6" name="Picture 5">
            <a:extLst>
              <a:ext uri="{FF2B5EF4-FFF2-40B4-BE49-F238E27FC236}">
                <a16:creationId xmlns:a16="http://schemas.microsoft.com/office/drawing/2014/main" id="{6E27BACA-A521-9A1C-7BFB-13B55949F0C8}"/>
              </a:ext>
            </a:extLst>
          </p:cNvPr>
          <p:cNvPicPr>
            <a:picLocks noChangeAspect="1"/>
          </p:cNvPicPr>
          <p:nvPr/>
        </p:nvPicPr>
        <p:blipFill>
          <a:blip r:embed="rId4"/>
          <a:stretch>
            <a:fillRect/>
          </a:stretch>
        </p:blipFill>
        <p:spPr>
          <a:xfrm>
            <a:off x="3719182" y="2609737"/>
            <a:ext cx="4753639" cy="1638529"/>
          </a:xfrm>
          <a:prstGeom prst="rect">
            <a:avLst/>
          </a:prstGeom>
          <a:ln w="38100">
            <a:solidFill>
              <a:srgbClr val="30B1B8"/>
            </a:solidFill>
          </a:ln>
        </p:spPr>
      </p:pic>
      <p:sp>
        <p:nvSpPr>
          <p:cNvPr id="8" name="Arrow: Left 7">
            <a:extLst>
              <a:ext uri="{FF2B5EF4-FFF2-40B4-BE49-F238E27FC236}">
                <a16:creationId xmlns:a16="http://schemas.microsoft.com/office/drawing/2014/main" id="{D4EE9556-1AF8-D7BD-8567-8EC702B7D8DC}"/>
              </a:ext>
            </a:extLst>
          </p:cNvPr>
          <p:cNvSpPr/>
          <p:nvPr/>
        </p:nvSpPr>
        <p:spPr>
          <a:xfrm rot="13366297">
            <a:off x="7178197" y="3308239"/>
            <a:ext cx="623361" cy="448667"/>
          </a:xfrm>
          <a:prstGeom prst="lef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685783">
              <a:defRPr>
                <a:latin typeface="Rockwell"/>
              </a:defRPr>
            </a:pPr>
            <a:endParaRPr lang="en-US" sz="1351" dirty="0">
              <a:solidFill>
                <a:srgbClr val="FFFFFF"/>
              </a:solidFill>
              <a:latin typeface="Rockwell"/>
              <a:sym typeface="Arial"/>
            </a:endParaRPr>
          </a:p>
        </p:txBody>
      </p:sp>
    </p:spTree>
    <p:extLst>
      <p:ext uri="{BB962C8B-B14F-4D97-AF65-F5344CB8AC3E}">
        <p14:creationId xmlns:p14="http://schemas.microsoft.com/office/powerpoint/2010/main" val="93318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3F9BB-3787-4FC0-F78B-2257AEAD0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3342D-000F-D5EF-A952-6C7EF3E8F85B}"/>
              </a:ext>
            </a:extLst>
          </p:cNvPr>
          <p:cNvSpPr>
            <a:spLocks noGrp="1"/>
          </p:cNvSpPr>
          <p:nvPr>
            <p:ph type="title"/>
          </p:nvPr>
        </p:nvSpPr>
        <p:spPr>
          <a:xfrm>
            <a:off x="108529" y="62133"/>
            <a:ext cx="12083473" cy="1325563"/>
          </a:xfrm>
        </p:spPr>
        <p:txBody>
          <a:bodyPr/>
          <a:lstStyle/>
          <a:p>
            <a:r>
              <a:rPr lang="en-US" dirty="0">
                <a:solidFill>
                  <a:srgbClr val="000000"/>
                </a:solidFill>
                <a:latin typeface="Rockwell"/>
              </a:rPr>
              <a:t>Attendance in PBIS Rewards (Group Page)</a:t>
            </a:r>
          </a:p>
        </p:txBody>
      </p:sp>
      <p:pic>
        <p:nvPicPr>
          <p:cNvPr id="7" name="Picture 6">
            <a:extLst>
              <a:ext uri="{FF2B5EF4-FFF2-40B4-BE49-F238E27FC236}">
                <a16:creationId xmlns:a16="http://schemas.microsoft.com/office/drawing/2014/main" id="{D303B2EE-FF2E-8EF5-782B-1D75862B83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6918" y="1594042"/>
            <a:ext cx="10946692" cy="3669916"/>
          </a:xfrm>
          <a:prstGeom prst="rect">
            <a:avLst/>
          </a:prstGeom>
          <a:ln w="38100">
            <a:solidFill>
              <a:srgbClr val="30B1B8"/>
            </a:solidFill>
          </a:ln>
        </p:spPr>
      </p:pic>
    </p:spTree>
    <p:extLst>
      <p:ext uri="{BB962C8B-B14F-4D97-AF65-F5344CB8AC3E}">
        <p14:creationId xmlns:p14="http://schemas.microsoft.com/office/powerpoint/2010/main" val="992117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108530" y="62133"/>
            <a:ext cx="12083473" cy="1325563"/>
          </a:xfrm>
        </p:spPr>
        <p:txBody>
          <a:bodyPr/>
          <a:lstStyle/>
          <a:p>
            <a:r>
              <a:rPr lang="en-US">
                <a:solidFill>
                  <a:srgbClr val="000000"/>
                </a:solidFill>
                <a:latin typeface="Rockwell"/>
              </a:rPr>
              <a:t>Hall Passes from the Home Screen</a:t>
            </a:r>
          </a:p>
        </p:txBody>
      </p:sp>
      <p:pic>
        <p:nvPicPr>
          <p:cNvPr id="4" name="Picture 3">
            <a:extLst>
              <a:ext uri="{FF2B5EF4-FFF2-40B4-BE49-F238E27FC236}">
                <a16:creationId xmlns:a16="http://schemas.microsoft.com/office/drawing/2014/main" id="{D8B9F21B-B21C-3852-0971-9EF2C1D3FB9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98003" y="1269520"/>
            <a:ext cx="9504516" cy="4909569"/>
          </a:xfrm>
          <a:prstGeom prst="rect">
            <a:avLst/>
          </a:prstGeom>
          <a:ln w="38100">
            <a:solidFill>
              <a:srgbClr val="30B1B8"/>
            </a:solidFill>
          </a:ln>
        </p:spPr>
      </p:pic>
      <p:sp>
        <p:nvSpPr>
          <p:cNvPr id="23" name="Arrow: Right 22">
            <a:extLst>
              <a:ext uri="{FF2B5EF4-FFF2-40B4-BE49-F238E27FC236}">
                <a16:creationId xmlns:a16="http://schemas.microsoft.com/office/drawing/2014/main" id="{08D9F463-0623-564F-246C-11FF181F072F}"/>
              </a:ext>
            </a:extLst>
          </p:cNvPr>
          <p:cNvSpPr/>
          <p:nvPr/>
        </p:nvSpPr>
        <p:spPr>
          <a:xfrm rot="16200000">
            <a:off x="3235525" y="5505038"/>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080">
              <a:defRPr>
                <a:latin typeface="Rockwell"/>
              </a:defRPr>
            </a:pPr>
            <a:endParaRPr lang="en-US" sz="2400">
              <a:solidFill>
                <a:srgbClr val="FFFFFF"/>
              </a:solidFill>
              <a:latin typeface="Rockwell"/>
              <a:sym typeface="Arial"/>
            </a:endParaRPr>
          </a:p>
        </p:txBody>
      </p:sp>
      <p:sp>
        <p:nvSpPr>
          <p:cNvPr id="6" name="Rectangle 5">
            <a:extLst>
              <a:ext uri="{FF2B5EF4-FFF2-40B4-BE49-F238E27FC236}">
                <a16:creationId xmlns:a16="http://schemas.microsoft.com/office/drawing/2014/main" id="{6ACC6DEE-79C2-1EDC-3260-CA108ED6C6B5}"/>
              </a:ext>
            </a:extLst>
          </p:cNvPr>
          <p:cNvSpPr/>
          <p:nvPr/>
        </p:nvSpPr>
        <p:spPr>
          <a:xfrm>
            <a:off x="3289114" y="3244760"/>
            <a:ext cx="3166281" cy="395785"/>
          </a:xfrm>
          <a:prstGeom prst="rect">
            <a:avLst/>
          </a:prstGeom>
          <a:noFill/>
          <a:ln w="57150">
            <a:solidFill>
              <a:srgbClr val="30B1B8"/>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914332">
              <a:defRPr>
                <a:latin typeface="Rockwell"/>
              </a:defRPr>
            </a:pPr>
            <a:endParaRPr lang="en-US" sz="1400">
              <a:solidFill>
                <a:srgbClr val="FFFFFF"/>
              </a:solidFill>
              <a:latin typeface="Rockwell"/>
              <a:sym typeface="Arial"/>
            </a:endParaRPr>
          </a:p>
        </p:txBody>
      </p:sp>
      <p:sp>
        <p:nvSpPr>
          <p:cNvPr id="9" name="Arrow: Right 8">
            <a:extLst>
              <a:ext uri="{FF2B5EF4-FFF2-40B4-BE49-F238E27FC236}">
                <a16:creationId xmlns:a16="http://schemas.microsoft.com/office/drawing/2014/main" id="{7F418135-8B3C-7056-AE17-9C86B7811A35}"/>
              </a:ext>
            </a:extLst>
          </p:cNvPr>
          <p:cNvSpPr/>
          <p:nvPr/>
        </p:nvSpPr>
        <p:spPr>
          <a:xfrm rot="1938858">
            <a:off x="2258873" y="2699373"/>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080">
              <a:defRPr>
                <a:latin typeface="Rockwell"/>
              </a:defRPr>
            </a:pPr>
            <a:endParaRPr lang="en-US" sz="2400">
              <a:solidFill>
                <a:srgbClr val="FFFFFF"/>
              </a:solidFill>
              <a:latin typeface="Rockwell"/>
              <a:sym typeface="Arial"/>
            </a:endParaRPr>
          </a:p>
        </p:txBody>
      </p:sp>
      <p:pic>
        <p:nvPicPr>
          <p:cNvPr id="8" name="Picture 7">
            <a:extLst>
              <a:ext uri="{FF2B5EF4-FFF2-40B4-BE49-F238E27FC236}">
                <a16:creationId xmlns:a16="http://schemas.microsoft.com/office/drawing/2014/main" id="{6C5C23DB-CA6C-6C36-B6F0-B8776BD214D1}"/>
              </a:ext>
            </a:extLst>
          </p:cNvPr>
          <p:cNvPicPr>
            <a:picLocks noChangeAspect="1"/>
          </p:cNvPicPr>
          <p:nvPr/>
        </p:nvPicPr>
        <p:blipFill>
          <a:blip r:embed="rId4"/>
          <a:stretch>
            <a:fillRect/>
          </a:stretch>
        </p:blipFill>
        <p:spPr>
          <a:xfrm>
            <a:off x="4582873" y="1473366"/>
            <a:ext cx="3134779" cy="4501873"/>
          </a:xfrm>
          <a:prstGeom prst="rect">
            <a:avLst/>
          </a:prstGeom>
          <a:ln w="38100">
            <a:solidFill>
              <a:srgbClr val="30B1B8"/>
            </a:solidFill>
          </a:ln>
        </p:spPr>
      </p:pic>
      <p:sp>
        <p:nvSpPr>
          <p:cNvPr id="3" name="Google Shape;386;p13">
            <a:extLst>
              <a:ext uri="{FF2B5EF4-FFF2-40B4-BE49-F238E27FC236}">
                <a16:creationId xmlns:a16="http://schemas.microsoft.com/office/drawing/2014/main" id="{BFAAC935-DDEA-9FF4-DF93-E9CD302A6274}"/>
              </a:ext>
            </a:extLst>
          </p:cNvPr>
          <p:cNvSpPr/>
          <p:nvPr/>
        </p:nvSpPr>
        <p:spPr>
          <a:xfrm>
            <a:off x="4675204" y="2170486"/>
            <a:ext cx="2958497" cy="395785"/>
          </a:xfrm>
          <a:prstGeom prst="rect">
            <a:avLst/>
          </a:prstGeom>
          <a:noFill/>
          <a:ln w="38100" cap="flat" cmpd="sng">
            <a:solidFill>
              <a:srgbClr val="30B1B8"/>
            </a:solidFill>
            <a:prstDash val="solid"/>
            <a:round/>
            <a:headEnd type="none" w="sm" len="sm"/>
            <a:tailEnd type="none" w="sm" len="sm"/>
          </a:ln>
        </p:spPr>
        <p:txBody>
          <a:bodyPr spcFirstLastPara="1" wrap="square" lIns="91425" tIns="45700" rIns="91425" bIns="45700" anchor="ctr" anchorCtr="0">
            <a:noAutofit/>
          </a:bodyPr>
          <a:lstStyle/>
          <a:p>
            <a:pPr algn="ctr" defTabSz="914377">
              <a:buClr>
                <a:srgbClr val="000000"/>
              </a:buClr>
              <a:buSzPts val="1400"/>
              <a:defRPr>
                <a:latin typeface="Rockwell"/>
              </a:defRPr>
            </a:pPr>
            <a:endParaRPr sz="1400" kern="0" dirty="0">
              <a:solidFill>
                <a:srgbClr val="FFFFFF"/>
              </a:solidFill>
              <a:latin typeface="Rockwell"/>
              <a:cs typeface="Arial"/>
              <a:sym typeface="Arial"/>
            </a:endParaRPr>
          </a:p>
        </p:txBody>
      </p:sp>
    </p:spTree>
    <p:extLst>
      <p:ext uri="{BB962C8B-B14F-4D97-AF65-F5344CB8AC3E}">
        <p14:creationId xmlns:p14="http://schemas.microsoft.com/office/powerpoint/2010/main" val="16988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Home Screen</a:t>
            </a:r>
          </a:p>
        </p:txBody>
      </p:sp>
      <p:pic>
        <p:nvPicPr>
          <p:cNvPr id="6" name="Picture 5">
            <a:extLst>
              <a:ext uri="{FF2B5EF4-FFF2-40B4-BE49-F238E27FC236}">
                <a16:creationId xmlns:a16="http://schemas.microsoft.com/office/drawing/2014/main" id="{D8B9F21B-B21C-3852-0971-9EF2C1D3FB9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2707" y="1387695"/>
            <a:ext cx="8517023" cy="4958440"/>
          </a:xfrm>
          <a:prstGeom prst="rect">
            <a:avLst/>
          </a:prstGeom>
          <a:ln w="38100">
            <a:solidFill>
              <a:srgbClr val="30B1B8"/>
            </a:solidFill>
          </a:ln>
        </p:spPr>
      </p:pic>
      <p:sp>
        <p:nvSpPr>
          <p:cNvPr id="3" name="Arrow: Right 2">
            <a:extLst>
              <a:ext uri="{FF2B5EF4-FFF2-40B4-BE49-F238E27FC236}">
                <a16:creationId xmlns:a16="http://schemas.microsoft.com/office/drawing/2014/main" id="{2EDE4E25-EF3A-16DB-9A92-D061465AD48A}"/>
              </a:ext>
            </a:extLst>
          </p:cNvPr>
          <p:cNvSpPr/>
          <p:nvPr/>
        </p:nvSpPr>
        <p:spPr>
          <a:xfrm rot="16200000">
            <a:off x="4441012" y="6017607"/>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
        <p:nvSpPr>
          <p:cNvPr id="7" name="Arrow: Right 6">
            <a:extLst>
              <a:ext uri="{FF2B5EF4-FFF2-40B4-BE49-F238E27FC236}">
                <a16:creationId xmlns:a16="http://schemas.microsoft.com/office/drawing/2014/main" id="{84830BCA-A0C8-FE39-E5F3-37E90AFBC00B}"/>
              </a:ext>
            </a:extLst>
          </p:cNvPr>
          <p:cNvSpPr/>
          <p:nvPr/>
        </p:nvSpPr>
        <p:spPr>
          <a:xfrm rot="16200000">
            <a:off x="3078333" y="6017606"/>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
        <p:nvSpPr>
          <p:cNvPr id="10" name="Arrow: Right 9">
            <a:extLst>
              <a:ext uri="{FF2B5EF4-FFF2-40B4-BE49-F238E27FC236}">
                <a16:creationId xmlns:a16="http://schemas.microsoft.com/office/drawing/2014/main" id="{8DF0FCFC-395A-380E-813F-2058B45EA5DE}"/>
              </a:ext>
            </a:extLst>
          </p:cNvPr>
          <p:cNvSpPr/>
          <p:nvPr/>
        </p:nvSpPr>
        <p:spPr>
          <a:xfrm rot="9467922">
            <a:off x="5383660" y="4506719"/>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pic>
        <p:nvPicPr>
          <p:cNvPr id="12" name="Picture 11">
            <a:extLst>
              <a:ext uri="{FF2B5EF4-FFF2-40B4-BE49-F238E27FC236}">
                <a16:creationId xmlns:a16="http://schemas.microsoft.com/office/drawing/2014/main" id="{F1207500-B967-F452-44AC-CF2E3214B717}"/>
              </a:ext>
            </a:extLst>
          </p:cNvPr>
          <p:cNvPicPr>
            <a:picLocks noChangeAspect="1"/>
          </p:cNvPicPr>
          <p:nvPr/>
        </p:nvPicPr>
        <p:blipFill>
          <a:blip r:embed="rId4"/>
          <a:stretch>
            <a:fillRect/>
          </a:stretch>
        </p:blipFill>
        <p:spPr>
          <a:xfrm>
            <a:off x="3618663" y="2263163"/>
            <a:ext cx="4569668" cy="2331676"/>
          </a:xfrm>
          <a:prstGeom prst="rect">
            <a:avLst/>
          </a:prstGeom>
          <a:ln w="38100">
            <a:solidFill>
              <a:srgbClr val="30B1B8"/>
            </a:solidFill>
          </a:ln>
        </p:spPr>
      </p:pic>
      <p:sp>
        <p:nvSpPr>
          <p:cNvPr id="13" name="Arrow: Right 12">
            <a:extLst>
              <a:ext uri="{FF2B5EF4-FFF2-40B4-BE49-F238E27FC236}">
                <a16:creationId xmlns:a16="http://schemas.microsoft.com/office/drawing/2014/main" id="{2DB7F79D-5F6E-2392-AA3C-0051E43CE424}"/>
              </a:ext>
            </a:extLst>
          </p:cNvPr>
          <p:cNvSpPr/>
          <p:nvPr/>
        </p:nvSpPr>
        <p:spPr>
          <a:xfrm rot="1974896">
            <a:off x="6690993" y="3682414"/>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Tree>
    <p:extLst>
      <p:ext uri="{BB962C8B-B14F-4D97-AF65-F5344CB8AC3E}">
        <p14:creationId xmlns:p14="http://schemas.microsoft.com/office/powerpoint/2010/main" val="313726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P spid="10" grpId="0" animBg="1"/>
      <p:bldP spid="10" grpId="1" animBg="1"/>
      <p:bldP spid="13" grpId="0" animBg="1"/>
      <p:bldP spid="13"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B9CB9-2107-FC67-DB52-E75DB8BBC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64A1B-CA7D-F20D-04F3-5421770FC487}"/>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Home Screen</a:t>
            </a:r>
          </a:p>
        </p:txBody>
      </p:sp>
      <p:pic>
        <p:nvPicPr>
          <p:cNvPr id="6" name="Picture 5">
            <a:extLst>
              <a:ext uri="{FF2B5EF4-FFF2-40B4-BE49-F238E27FC236}">
                <a16:creationId xmlns:a16="http://schemas.microsoft.com/office/drawing/2014/main" id="{C553A62C-A20C-D441-B18C-5CAB630DCF1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19028" y="1235469"/>
            <a:ext cx="9862472" cy="4532001"/>
          </a:xfrm>
          <a:prstGeom prst="rect">
            <a:avLst/>
          </a:prstGeom>
          <a:ln w="38100">
            <a:solidFill>
              <a:srgbClr val="30B1B8"/>
            </a:solidFill>
          </a:ln>
        </p:spPr>
      </p:pic>
      <p:sp>
        <p:nvSpPr>
          <p:cNvPr id="4" name="Arrow: Right 3">
            <a:extLst>
              <a:ext uri="{FF2B5EF4-FFF2-40B4-BE49-F238E27FC236}">
                <a16:creationId xmlns:a16="http://schemas.microsoft.com/office/drawing/2014/main" id="{0BBF0171-708E-3D8F-CE13-AF74FDF7AFDB}"/>
              </a:ext>
            </a:extLst>
          </p:cNvPr>
          <p:cNvSpPr/>
          <p:nvPr/>
        </p:nvSpPr>
        <p:spPr>
          <a:xfrm rot="1974896">
            <a:off x="5951253" y="4329685"/>
            <a:ext cx="1039675" cy="362103"/>
          </a:xfrm>
          <a:prstGeom prst="righ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Tree>
    <p:extLst>
      <p:ext uri="{BB962C8B-B14F-4D97-AF65-F5344CB8AC3E}">
        <p14:creationId xmlns:p14="http://schemas.microsoft.com/office/powerpoint/2010/main" val="1030020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Groups Page</a:t>
            </a:r>
          </a:p>
        </p:txBody>
      </p:sp>
      <p:pic>
        <p:nvPicPr>
          <p:cNvPr id="5" name="Picture 4">
            <a:extLst>
              <a:ext uri="{FF2B5EF4-FFF2-40B4-BE49-F238E27FC236}">
                <a16:creationId xmlns:a16="http://schemas.microsoft.com/office/drawing/2014/main" id="{4FFF00FC-9D45-4585-9F95-BC70502FA2F4}"/>
              </a:ext>
            </a:extLst>
          </p:cNvPr>
          <p:cNvPicPr>
            <a:picLocks noChangeAspect="1"/>
          </p:cNvPicPr>
          <p:nvPr/>
        </p:nvPicPr>
        <p:blipFill>
          <a:blip r:embed="rId3"/>
          <a:srcRect/>
          <a:stretch/>
        </p:blipFill>
        <p:spPr>
          <a:xfrm>
            <a:off x="723513" y="1434825"/>
            <a:ext cx="10853499" cy="4089392"/>
          </a:xfrm>
          <a:prstGeom prst="rect">
            <a:avLst/>
          </a:prstGeom>
          <a:ln w="38100">
            <a:solidFill>
              <a:srgbClr val="30B1B8"/>
            </a:solidFill>
          </a:ln>
        </p:spPr>
      </p:pic>
      <p:sp>
        <p:nvSpPr>
          <p:cNvPr id="8" name="Arrow: Right 7">
            <a:extLst>
              <a:ext uri="{FF2B5EF4-FFF2-40B4-BE49-F238E27FC236}">
                <a16:creationId xmlns:a16="http://schemas.microsoft.com/office/drawing/2014/main" id="{8DF0FCFC-395A-380E-813F-2058B45EA5DE}"/>
              </a:ext>
            </a:extLst>
          </p:cNvPr>
          <p:cNvSpPr/>
          <p:nvPr/>
        </p:nvSpPr>
        <p:spPr>
          <a:xfrm rot="13984307">
            <a:off x="8908577" y="4070255"/>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Tree>
    <p:extLst>
      <p:ext uri="{BB962C8B-B14F-4D97-AF65-F5344CB8AC3E}">
        <p14:creationId xmlns:p14="http://schemas.microsoft.com/office/powerpoint/2010/main" val="68690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52BC2-295C-77AB-4235-6EA32BCB0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6F0B94-E5AF-5078-E0F0-3C90168264D0}"/>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Groups Page</a:t>
            </a:r>
          </a:p>
        </p:txBody>
      </p:sp>
      <p:pic>
        <p:nvPicPr>
          <p:cNvPr id="5" name="Picture 4">
            <a:extLst>
              <a:ext uri="{FF2B5EF4-FFF2-40B4-BE49-F238E27FC236}">
                <a16:creationId xmlns:a16="http://schemas.microsoft.com/office/drawing/2014/main" id="{52AAC089-65D7-F8B0-73BF-E4657126B95D}"/>
              </a:ext>
            </a:extLst>
          </p:cNvPr>
          <p:cNvPicPr>
            <a:picLocks noChangeAspect="1"/>
          </p:cNvPicPr>
          <p:nvPr/>
        </p:nvPicPr>
        <p:blipFill>
          <a:blip r:embed="rId3"/>
          <a:srcRect/>
          <a:stretch/>
        </p:blipFill>
        <p:spPr>
          <a:xfrm>
            <a:off x="723513" y="1461004"/>
            <a:ext cx="10853499" cy="4037041"/>
          </a:xfrm>
          <a:prstGeom prst="rect">
            <a:avLst/>
          </a:prstGeom>
          <a:ln w="38100">
            <a:solidFill>
              <a:srgbClr val="30B1B8"/>
            </a:solidFill>
          </a:ln>
        </p:spPr>
      </p:pic>
      <p:sp>
        <p:nvSpPr>
          <p:cNvPr id="9" name="Arrow: Right 8">
            <a:extLst>
              <a:ext uri="{FF2B5EF4-FFF2-40B4-BE49-F238E27FC236}">
                <a16:creationId xmlns:a16="http://schemas.microsoft.com/office/drawing/2014/main" id="{97646BB5-D773-375C-DBA2-5CC3FACAA904}"/>
              </a:ext>
            </a:extLst>
          </p:cNvPr>
          <p:cNvSpPr/>
          <p:nvPr/>
        </p:nvSpPr>
        <p:spPr>
          <a:xfrm rot="16200000">
            <a:off x="2424801" y="4356854"/>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pic>
        <p:nvPicPr>
          <p:cNvPr id="3" name="Picture 2">
            <a:extLst>
              <a:ext uri="{FF2B5EF4-FFF2-40B4-BE49-F238E27FC236}">
                <a16:creationId xmlns:a16="http://schemas.microsoft.com/office/drawing/2014/main" id="{C940A096-68AC-2846-76E8-A52B9579B669}"/>
              </a:ext>
            </a:extLst>
          </p:cNvPr>
          <p:cNvPicPr>
            <a:picLocks noChangeAspect="1"/>
          </p:cNvPicPr>
          <p:nvPr/>
        </p:nvPicPr>
        <p:blipFill>
          <a:blip r:embed="rId4"/>
          <a:stretch>
            <a:fillRect/>
          </a:stretch>
        </p:blipFill>
        <p:spPr>
          <a:xfrm>
            <a:off x="4528612" y="1559322"/>
            <a:ext cx="3134779" cy="4501873"/>
          </a:xfrm>
          <a:prstGeom prst="rect">
            <a:avLst/>
          </a:prstGeom>
          <a:ln w="38100">
            <a:solidFill>
              <a:srgbClr val="30B1B8"/>
            </a:solidFill>
          </a:ln>
        </p:spPr>
      </p:pic>
    </p:spTree>
    <p:extLst>
      <p:ext uri="{BB962C8B-B14F-4D97-AF65-F5344CB8AC3E}">
        <p14:creationId xmlns:p14="http://schemas.microsoft.com/office/powerpoint/2010/main" val="378629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73C65-C537-95BD-69D4-90DC0FC27D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B7A035-5CDA-6146-8411-009F6E3AB810}"/>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Groups Page</a:t>
            </a:r>
          </a:p>
        </p:txBody>
      </p:sp>
      <p:pic>
        <p:nvPicPr>
          <p:cNvPr id="4" name="Picture 3">
            <a:extLst>
              <a:ext uri="{FF2B5EF4-FFF2-40B4-BE49-F238E27FC236}">
                <a16:creationId xmlns:a16="http://schemas.microsoft.com/office/drawing/2014/main" id="{9FC7C825-6432-9A79-9F78-805DBCD4AD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5621" y="1461004"/>
            <a:ext cx="10409287" cy="4037041"/>
          </a:xfrm>
          <a:prstGeom prst="rect">
            <a:avLst/>
          </a:prstGeom>
          <a:ln w="38100">
            <a:solidFill>
              <a:srgbClr val="30B1B8"/>
            </a:solidFill>
          </a:ln>
        </p:spPr>
      </p:pic>
      <p:pic>
        <p:nvPicPr>
          <p:cNvPr id="6" name="Picture 5">
            <a:extLst>
              <a:ext uri="{FF2B5EF4-FFF2-40B4-BE49-F238E27FC236}">
                <a16:creationId xmlns:a16="http://schemas.microsoft.com/office/drawing/2014/main" id="{3C3279E3-30DD-9368-FBA7-D42476EBFB3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5622" y="1461477"/>
            <a:ext cx="10409287" cy="3982779"/>
          </a:xfrm>
          <a:prstGeom prst="rect">
            <a:avLst/>
          </a:prstGeom>
          <a:ln w="38100">
            <a:solidFill>
              <a:srgbClr val="30B1B8"/>
            </a:solidFill>
          </a:ln>
        </p:spPr>
      </p:pic>
    </p:spTree>
    <p:extLst>
      <p:ext uri="{BB962C8B-B14F-4D97-AF65-F5344CB8AC3E}">
        <p14:creationId xmlns:p14="http://schemas.microsoft.com/office/powerpoint/2010/main" val="294049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3175B-EA5D-494A-DBCF-4C2B4F7945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0850B2-B9D1-B0ED-08F8-7ABA3E3E06A4}"/>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Groups Page</a:t>
            </a:r>
          </a:p>
        </p:txBody>
      </p:sp>
      <p:pic>
        <p:nvPicPr>
          <p:cNvPr id="7" name="Picture 6">
            <a:extLst>
              <a:ext uri="{FF2B5EF4-FFF2-40B4-BE49-F238E27FC236}">
                <a16:creationId xmlns:a16="http://schemas.microsoft.com/office/drawing/2014/main" id="{72C013E5-C3F4-1B0E-98E9-657D3FD0FBD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5621" y="1461004"/>
            <a:ext cx="10409287" cy="4037041"/>
          </a:xfrm>
          <a:prstGeom prst="rect">
            <a:avLst/>
          </a:prstGeom>
          <a:ln w="38100">
            <a:solidFill>
              <a:srgbClr val="30B1B8"/>
            </a:solidFill>
          </a:ln>
        </p:spPr>
      </p:pic>
      <p:sp>
        <p:nvSpPr>
          <p:cNvPr id="8" name="Arrow: Right 7">
            <a:extLst>
              <a:ext uri="{FF2B5EF4-FFF2-40B4-BE49-F238E27FC236}">
                <a16:creationId xmlns:a16="http://schemas.microsoft.com/office/drawing/2014/main" id="{60F50A96-3E23-1631-DF55-B26E102D1681}"/>
              </a:ext>
            </a:extLst>
          </p:cNvPr>
          <p:cNvSpPr/>
          <p:nvPr/>
        </p:nvSpPr>
        <p:spPr>
          <a:xfrm rot="16200000">
            <a:off x="3366097" y="4262725"/>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pic>
        <p:nvPicPr>
          <p:cNvPr id="10" name="Picture 9">
            <a:extLst>
              <a:ext uri="{FF2B5EF4-FFF2-40B4-BE49-F238E27FC236}">
                <a16:creationId xmlns:a16="http://schemas.microsoft.com/office/drawing/2014/main" id="{2C3A2E1F-4652-482B-2F50-DB74809784BB}"/>
              </a:ext>
            </a:extLst>
          </p:cNvPr>
          <p:cNvPicPr>
            <a:picLocks noChangeAspect="1"/>
          </p:cNvPicPr>
          <p:nvPr/>
        </p:nvPicPr>
        <p:blipFill>
          <a:blip r:embed="rId4"/>
          <a:stretch>
            <a:fillRect/>
          </a:stretch>
        </p:blipFill>
        <p:spPr>
          <a:xfrm>
            <a:off x="3923971" y="1461001"/>
            <a:ext cx="4344063" cy="4631840"/>
          </a:xfrm>
          <a:prstGeom prst="rect">
            <a:avLst/>
          </a:prstGeom>
          <a:ln w="38100">
            <a:solidFill>
              <a:srgbClr val="30B1B8"/>
            </a:solidFill>
          </a:ln>
        </p:spPr>
      </p:pic>
      <p:sp>
        <p:nvSpPr>
          <p:cNvPr id="11" name="Arrow: Right 10">
            <a:extLst>
              <a:ext uri="{FF2B5EF4-FFF2-40B4-BE49-F238E27FC236}">
                <a16:creationId xmlns:a16="http://schemas.microsoft.com/office/drawing/2014/main" id="{66158C9E-A7D7-F333-3461-B59F9012E958}"/>
              </a:ext>
            </a:extLst>
          </p:cNvPr>
          <p:cNvSpPr/>
          <p:nvPr/>
        </p:nvSpPr>
        <p:spPr>
          <a:xfrm rot="16200000">
            <a:off x="7014732" y="3215847"/>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
        <p:nvSpPr>
          <p:cNvPr id="12" name="Arrow: Right 11">
            <a:extLst>
              <a:ext uri="{FF2B5EF4-FFF2-40B4-BE49-F238E27FC236}">
                <a16:creationId xmlns:a16="http://schemas.microsoft.com/office/drawing/2014/main" id="{DE035C9B-4CBA-80D8-23C3-3FFE6C361272}"/>
              </a:ext>
            </a:extLst>
          </p:cNvPr>
          <p:cNvSpPr/>
          <p:nvPr/>
        </p:nvSpPr>
        <p:spPr>
          <a:xfrm rot="10800000">
            <a:off x="7967281" y="4552451"/>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Tree>
    <p:extLst>
      <p:ext uri="{BB962C8B-B14F-4D97-AF65-F5344CB8AC3E}">
        <p14:creationId xmlns:p14="http://schemas.microsoft.com/office/powerpoint/2010/main" val="246059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DD6E9-9EC4-C6FA-189C-2611A72FC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1A9FEA-D66E-AEEC-3719-EA94288C2853}"/>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Groups Page</a:t>
            </a:r>
          </a:p>
        </p:txBody>
      </p:sp>
      <p:pic>
        <p:nvPicPr>
          <p:cNvPr id="7" name="Picture 6">
            <a:extLst>
              <a:ext uri="{FF2B5EF4-FFF2-40B4-BE49-F238E27FC236}">
                <a16:creationId xmlns:a16="http://schemas.microsoft.com/office/drawing/2014/main" id="{55A6165E-8D79-40AC-FCDA-DB042E1C15A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5621" y="1461004"/>
            <a:ext cx="10409287" cy="4037041"/>
          </a:xfrm>
          <a:prstGeom prst="rect">
            <a:avLst/>
          </a:prstGeom>
          <a:ln w="38100">
            <a:solidFill>
              <a:srgbClr val="30B1B8"/>
            </a:solidFill>
          </a:ln>
        </p:spPr>
      </p:pic>
      <p:pic>
        <p:nvPicPr>
          <p:cNvPr id="10" name="Picture 9">
            <a:extLst>
              <a:ext uri="{FF2B5EF4-FFF2-40B4-BE49-F238E27FC236}">
                <a16:creationId xmlns:a16="http://schemas.microsoft.com/office/drawing/2014/main" id="{3F1BBA54-E25F-E58B-CA17-B95F4ED6D7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19327" y="1461001"/>
            <a:ext cx="3553348" cy="4631840"/>
          </a:xfrm>
          <a:prstGeom prst="rect">
            <a:avLst/>
          </a:prstGeom>
          <a:ln w="38100">
            <a:solidFill>
              <a:srgbClr val="30B1B8"/>
            </a:solidFill>
          </a:ln>
        </p:spPr>
      </p:pic>
      <p:sp>
        <p:nvSpPr>
          <p:cNvPr id="12" name="Arrow: Right 11">
            <a:extLst>
              <a:ext uri="{FF2B5EF4-FFF2-40B4-BE49-F238E27FC236}">
                <a16:creationId xmlns:a16="http://schemas.microsoft.com/office/drawing/2014/main" id="{9177A88F-9667-0635-90BB-7BC64AF58A38}"/>
              </a:ext>
            </a:extLst>
          </p:cNvPr>
          <p:cNvSpPr/>
          <p:nvPr/>
        </p:nvSpPr>
        <p:spPr>
          <a:xfrm rot="10800000">
            <a:off x="8054277" y="4834839"/>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Tree>
    <p:extLst>
      <p:ext uri="{BB962C8B-B14F-4D97-AF65-F5344CB8AC3E}">
        <p14:creationId xmlns:p14="http://schemas.microsoft.com/office/powerpoint/2010/main" val="2235820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A5F41-4ED3-148C-92E0-77D829EBC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BCA31C-3811-FCCA-6B4A-DBC378428A4E}"/>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Groups Page</a:t>
            </a:r>
          </a:p>
        </p:txBody>
      </p:sp>
      <p:pic>
        <p:nvPicPr>
          <p:cNvPr id="7" name="Picture 6">
            <a:extLst>
              <a:ext uri="{FF2B5EF4-FFF2-40B4-BE49-F238E27FC236}">
                <a16:creationId xmlns:a16="http://schemas.microsoft.com/office/drawing/2014/main" id="{AFEB0003-50E3-FA60-BEB4-EB5D3789533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5621" y="1550144"/>
            <a:ext cx="10409287" cy="3858757"/>
          </a:xfrm>
          <a:prstGeom prst="rect">
            <a:avLst/>
          </a:prstGeom>
          <a:ln w="38100">
            <a:solidFill>
              <a:srgbClr val="30B1B8"/>
            </a:solidFill>
          </a:ln>
        </p:spPr>
      </p:pic>
      <p:sp>
        <p:nvSpPr>
          <p:cNvPr id="12" name="Arrow: Right 11">
            <a:extLst>
              <a:ext uri="{FF2B5EF4-FFF2-40B4-BE49-F238E27FC236}">
                <a16:creationId xmlns:a16="http://schemas.microsoft.com/office/drawing/2014/main" id="{85235A08-7D53-AE9B-17F3-8728868B1C30}"/>
              </a:ext>
            </a:extLst>
          </p:cNvPr>
          <p:cNvSpPr/>
          <p:nvPr/>
        </p:nvSpPr>
        <p:spPr>
          <a:xfrm rot="14315788">
            <a:off x="8834205" y="4229722"/>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sp>
        <p:nvSpPr>
          <p:cNvPr id="3" name="Arrow: Right 2">
            <a:extLst>
              <a:ext uri="{FF2B5EF4-FFF2-40B4-BE49-F238E27FC236}">
                <a16:creationId xmlns:a16="http://schemas.microsoft.com/office/drawing/2014/main" id="{E2F5E3FA-B535-7034-1FEE-4A1516A23585}"/>
              </a:ext>
            </a:extLst>
          </p:cNvPr>
          <p:cNvSpPr/>
          <p:nvPr/>
        </p:nvSpPr>
        <p:spPr>
          <a:xfrm rot="16200000">
            <a:off x="2522129" y="4355227"/>
            <a:ext cx="1039675" cy="362103"/>
          </a:xfrm>
          <a:prstGeom prst="rightArrow">
            <a:avLst/>
          </a:prstGeom>
          <a:solidFill>
            <a:srgbClr val="30B1B8"/>
          </a:solidFill>
          <a:ln w="28575">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867" kern="0">
              <a:solidFill>
                <a:srgbClr val="FFFFFF"/>
              </a:solidFill>
              <a:latin typeface="Rockwell"/>
              <a:sym typeface="Arial"/>
            </a:endParaRPr>
          </a:p>
        </p:txBody>
      </p:sp>
      <p:pic>
        <p:nvPicPr>
          <p:cNvPr id="4" name="Picture 3">
            <a:extLst>
              <a:ext uri="{FF2B5EF4-FFF2-40B4-BE49-F238E27FC236}">
                <a16:creationId xmlns:a16="http://schemas.microsoft.com/office/drawing/2014/main" id="{736BE963-2EDD-983A-C30A-52C8F309D85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5621" y="1461004"/>
            <a:ext cx="10409287" cy="4037041"/>
          </a:xfrm>
          <a:prstGeom prst="rect">
            <a:avLst/>
          </a:prstGeom>
          <a:ln w="38100">
            <a:solidFill>
              <a:srgbClr val="30B1B8"/>
            </a:solidFill>
          </a:ln>
        </p:spPr>
      </p:pic>
    </p:spTree>
    <p:extLst>
      <p:ext uri="{BB962C8B-B14F-4D97-AF65-F5344CB8AC3E}">
        <p14:creationId xmlns:p14="http://schemas.microsoft.com/office/powerpoint/2010/main" val="282914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179F8-F1BD-0BF4-2147-C1A69ACDD6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50F41-ABF0-2331-61AE-F7E6F12F7606}"/>
              </a:ext>
            </a:extLst>
          </p:cNvPr>
          <p:cNvSpPr>
            <a:spLocks noGrp="1"/>
          </p:cNvSpPr>
          <p:nvPr>
            <p:ph type="title"/>
          </p:nvPr>
        </p:nvSpPr>
        <p:spPr>
          <a:xfrm>
            <a:off x="108529" y="62133"/>
            <a:ext cx="12083473" cy="1325563"/>
          </a:xfrm>
        </p:spPr>
        <p:txBody>
          <a:bodyPr/>
          <a:lstStyle/>
          <a:p>
            <a:r>
              <a:rPr lang="en-US">
                <a:solidFill>
                  <a:srgbClr val="000000"/>
                </a:solidFill>
                <a:latin typeface="Rockwell"/>
              </a:rPr>
              <a:t>Hall Passes from the Groups Page</a:t>
            </a:r>
          </a:p>
        </p:txBody>
      </p:sp>
      <p:pic>
        <p:nvPicPr>
          <p:cNvPr id="7" name="Picture 6">
            <a:extLst>
              <a:ext uri="{FF2B5EF4-FFF2-40B4-BE49-F238E27FC236}">
                <a16:creationId xmlns:a16="http://schemas.microsoft.com/office/drawing/2014/main" id="{43FD6833-AE49-1362-541F-81B8A91D0E5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7261" y="1550144"/>
            <a:ext cx="10106000" cy="3858757"/>
          </a:xfrm>
          <a:prstGeom prst="rect">
            <a:avLst/>
          </a:prstGeom>
          <a:ln w="38100">
            <a:noFill/>
          </a:ln>
        </p:spPr>
      </p:pic>
    </p:spTree>
    <p:extLst>
      <p:ext uri="{BB962C8B-B14F-4D97-AF65-F5344CB8AC3E}">
        <p14:creationId xmlns:p14="http://schemas.microsoft.com/office/powerpoint/2010/main" val="443811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p:txBody>
          <a:bodyPr anchor="ctr"/>
          <a:lstStyle/>
          <a:p>
            <a:pPr algn="ctr"/>
            <a:r>
              <a:rPr lang="en-US" dirty="0">
                <a:latin typeface="Rockwell"/>
              </a:rPr>
              <a:t>Building Staff Buy-In with Teacher Rewards</a:t>
            </a:r>
          </a:p>
        </p:txBody>
      </p:sp>
    </p:spTree>
    <p:extLst>
      <p:ext uri="{BB962C8B-B14F-4D97-AF65-F5344CB8AC3E}">
        <p14:creationId xmlns:p14="http://schemas.microsoft.com/office/powerpoint/2010/main" val="355832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Staff Star Rewards</a:t>
            </a:r>
          </a:p>
        </p:txBody>
      </p:sp>
      <p:pic>
        <p:nvPicPr>
          <p:cNvPr id="17" name="Picture 16">
            <a:extLst>
              <a:ext uri="{FF2B5EF4-FFF2-40B4-BE49-F238E27FC236}">
                <a16:creationId xmlns:a16="http://schemas.microsoft.com/office/drawing/2014/main" id="{39293107-2626-CF95-C94A-06017E8A66E3}"/>
              </a:ext>
            </a:extLst>
          </p:cNvPr>
          <p:cNvPicPr>
            <a:picLocks noChangeAspect="1"/>
          </p:cNvPicPr>
          <p:nvPr/>
        </p:nvPicPr>
        <p:blipFill rotWithShape="1">
          <a:blip r:embed="rId3"/>
          <a:srcRect l="1934" r="1934"/>
          <a:stretch/>
        </p:blipFill>
        <p:spPr>
          <a:xfrm>
            <a:off x="1139262" y="1608009"/>
            <a:ext cx="9913479" cy="4358683"/>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sp>
        <p:nvSpPr>
          <p:cNvPr id="18" name="Oval 17">
            <a:extLst>
              <a:ext uri="{FF2B5EF4-FFF2-40B4-BE49-F238E27FC236}">
                <a16:creationId xmlns:a16="http://schemas.microsoft.com/office/drawing/2014/main" id="{830D2326-C31B-A528-15A5-D343A6F9C37A}"/>
              </a:ext>
            </a:extLst>
          </p:cNvPr>
          <p:cNvSpPr/>
          <p:nvPr/>
        </p:nvSpPr>
        <p:spPr>
          <a:xfrm>
            <a:off x="8403469" y="2174243"/>
            <a:ext cx="2137759" cy="2035975"/>
          </a:xfrm>
          <a:prstGeom prst="ellipse">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914354">
              <a:defRPr>
                <a:latin typeface="Rockwell"/>
              </a:defRPr>
            </a:pPr>
            <a:endParaRPr lang="en-US" sz="1400" dirty="0">
              <a:solidFill>
                <a:srgbClr val="FFFFFF"/>
              </a:solidFill>
              <a:latin typeface="Rockwell"/>
              <a:sym typeface="Arial"/>
            </a:endParaRPr>
          </a:p>
        </p:txBody>
      </p:sp>
      <p:grpSp>
        <p:nvGrpSpPr>
          <p:cNvPr id="19" name="Group 18">
            <a:extLst>
              <a:ext uri="{FF2B5EF4-FFF2-40B4-BE49-F238E27FC236}">
                <a16:creationId xmlns:a16="http://schemas.microsoft.com/office/drawing/2014/main" id="{17C9A1FD-52E8-7CE0-EDEB-2FA193F864EA}"/>
              </a:ext>
            </a:extLst>
          </p:cNvPr>
          <p:cNvGrpSpPr/>
          <p:nvPr/>
        </p:nvGrpSpPr>
        <p:grpSpPr>
          <a:xfrm>
            <a:off x="8835923" y="1617965"/>
            <a:ext cx="773221" cy="755576"/>
            <a:chOff x="5279666" y="1222815"/>
            <a:chExt cx="818986" cy="658034"/>
          </a:xfrm>
        </p:grpSpPr>
        <p:cxnSp>
          <p:nvCxnSpPr>
            <p:cNvPr id="20" name="Straight Arrow Connector 19">
              <a:extLst>
                <a:ext uri="{FF2B5EF4-FFF2-40B4-BE49-F238E27FC236}">
                  <a16:creationId xmlns:a16="http://schemas.microsoft.com/office/drawing/2014/main" id="{3FE16D2F-63D3-F670-C11F-4586A49D4755}"/>
                </a:ext>
              </a:extLst>
            </p:cNvPr>
            <p:cNvCxnSpPr>
              <a:cxnSpLocks/>
            </p:cNvCxnSpPr>
            <p:nvPr/>
          </p:nvCxnSpPr>
          <p:spPr>
            <a:xfrm flipV="1">
              <a:off x="5279666" y="1510876"/>
              <a:ext cx="149028" cy="369973"/>
            </a:xfrm>
            <a:prstGeom prst="straightConnector1">
              <a:avLst/>
            </a:prstGeom>
            <a:ln w="38100">
              <a:solidFill>
                <a:srgbClr val="30B1B8"/>
              </a:solidFill>
              <a:tailEnd type="triangle"/>
            </a:ln>
          </p:spPr>
          <p:style>
            <a:lnRef idx="1">
              <a:srgbClr val="573393"/>
            </a:lnRef>
            <a:fillRef idx="0">
              <a:srgbClr val="573393"/>
            </a:fillRef>
            <a:effectRef idx="0">
              <a:srgbClr val="573393"/>
            </a:effectRef>
            <a:fontRef idx="minor">
              <a:schemeClr val="tx1"/>
            </a:fontRef>
          </p:style>
        </p:cxnSp>
        <p:sp>
          <p:nvSpPr>
            <p:cNvPr id="21" name="Rectangle 20">
              <a:extLst>
                <a:ext uri="{FF2B5EF4-FFF2-40B4-BE49-F238E27FC236}">
                  <a16:creationId xmlns:a16="http://schemas.microsoft.com/office/drawing/2014/main" id="{6474377F-C8CD-897A-0052-177BF69D93FF}"/>
                </a:ext>
              </a:extLst>
            </p:cNvPr>
            <p:cNvSpPr/>
            <p:nvPr/>
          </p:nvSpPr>
          <p:spPr>
            <a:xfrm>
              <a:off x="5279666" y="1222815"/>
              <a:ext cx="818986" cy="294101"/>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914354">
                <a:defRPr>
                  <a:latin typeface="Rockwell"/>
                </a:defRPr>
              </a:pPr>
              <a:endParaRPr lang="en-US" sz="1400" dirty="0">
                <a:solidFill>
                  <a:srgbClr val="FFFFFF"/>
                </a:solidFill>
                <a:latin typeface="Rockwell"/>
                <a:sym typeface="Arial"/>
              </a:endParaRPr>
            </a:p>
          </p:txBody>
        </p:sp>
      </p:grpSp>
      <p:pic>
        <p:nvPicPr>
          <p:cNvPr id="22" name="Picture 21">
            <a:extLst>
              <a:ext uri="{FF2B5EF4-FFF2-40B4-BE49-F238E27FC236}">
                <a16:creationId xmlns:a16="http://schemas.microsoft.com/office/drawing/2014/main" id="{5B5BDA42-B6D9-266E-16F3-1CAC041F8F06}"/>
              </a:ext>
            </a:extLst>
          </p:cNvPr>
          <p:cNvPicPr>
            <a:picLocks noChangeAspect="1"/>
          </p:cNvPicPr>
          <p:nvPr/>
        </p:nvPicPr>
        <p:blipFill>
          <a:blip r:embed="rId4"/>
          <a:stretch>
            <a:fillRect/>
          </a:stretch>
        </p:blipFill>
        <p:spPr>
          <a:xfrm>
            <a:off x="8158993" y="4033983"/>
            <a:ext cx="175000" cy="160416"/>
          </a:xfrm>
          <a:prstGeom prst="rect">
            <a:avLst/>
          </a:prstGeom>
        </p:spPr>
      </p:pic>
      <p:pic>
        <p:nvPicPr>
          <p:cNvPr id="23" name="Picture 22">
            <a:extLst>
              <a:ext uri="{FF2B5EF4-FFF2-40B4-BE49-F238E27FC236}">
                <a16:creationId xmlns:a16="http://schemas.microsoft.com/office/drawing/2014/main" id="{D33FD91B-BD5E-83E9-653B-431DA47FB5E9}"/>
              </a:ext>
            </a:extLst>
          </p:cNvPr>
          <p:cNvPicPr>
            <a:picLocks noChangeAspect="1"/>
          </p:cNvPicPr>
          <p:nvPr/>
        </p:nvPicPr>
        <p:blipFill>
          <a:blip r:embed="rId5"/>
          <a:stretch>
            <a:fillRect/>
          </a:stretch>
        </p:blipFill>
        <p:spPr>
          <a:xfrm>
            <a:off x="8265335" y="4194399"/>
            <a:ext cx="276264" cy="295316"/>
          </a:xfrm>
          <a:prstGeom prst="rect">
            <a:avLst/>
          </a:prstGeom>
        </p:spPr>
      </p:pic>
    </p:spTree>
    <p:extLst>
      <p:ext uri="{BB962C8B-B14F-4D97-AF65-F5344CB8AC3E}">
        <p14:creationId xmlns:p14="http://schemas.microsoft.com/office/powerpoint/2010/main" val="288887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dirty="0">
                <a:solidFill>
                  <a:srgbClr val="000000"/>
                </a:solidFill>
                <a:latin typeface="Rockwell"/>
              </a:rPr>
              <a:t>Staff Star Rewards</a:t>
            </a:r>
          </a:p>
        </p:txBody>
      </p:sp>
      <p:pic>
        <p:nvPicPr>
          <p:cNvPr id="3" name="Picture 2">
            <a:extLst>
              <a:ext uri="{FF2B5EF4-FFF2-40B4-BE49-F238E27FC236}">
                <a16:creationId xmlns:a16="http://schemas.microsoft.com/office/drawing/2014/main" id="{10281F05-C65E-FB21-3503-60D020A79D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01369" y="1282770"/>
            <a:ext cx="6142715" cy="4869901"/>
          </a:xfrm>
          <a:prstGeom prst="rect">
            <a:avLst/>
          </a:prstGeom>
          <a:ln w="57150">
            <a:solidFill>
              <a:srgbClr val="30B1B8"/>
            </a:solidFill>
          </a:ln>
        </p:spPr>
      </p:pic>
      <p:sp>
        <p:nvSpPr>
          <p:cNvPr id="4" name="Arrow: Left 3">
            <a:extLst>
              <a:ext uri="{FF2B5EF4-FFF2-40B4-BE49-F238E27FC236}">
                <a16:creationId xmlns:a16="http://schemas.microsoft.com/office/drawing/2014/main" id="{43A3996A-52EF-09F8-ABD0-09E3116A7231}"/>
              </a:ext>
            </a:extLst>
          </p:cNvPr>
          <p:cNvSpPr/>
          <p:nvPr/>
        </p:nvSpPr>
        <p:spPr>
          <a:xfrm>
            <a:off x="7821778" y="4753112"/>
            <a:ext cx="2947823" cy="788253"/>
          </a:xfrm>
          <a:prstGeom prst="leftArrow">
            <a:avLst/>
          </a:prstGeom>
          <a:solidFill>
            <a:srgbClr val="30B1B8"/>
          </a:solidFill>
          <a:ln w="12700">
            <a:solidFill>
              <a:srgbClr val="000000"/>
            </a:solidFill>
            <a:prstDash val="solid"/>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914377"/>
            <a:endParaRPr lang="en-US" dirty="0">
              <a:solidFill>
                <a:srgbClr val="FFFFFF"/>
              </a:solidFill>
              <a:latin typeface="Rockwell"/>
              <a:sym typeface="Arial"/>
            </a:endParaRPr>
          </a:p>
        </p:txBody>
      </p:sp>
    </p:spTree>
    <p:extLst>
      <p:ext uri="{BB962C8B-B14F-4D97-AF65-F5344CB8AC3E}">
        <p14:creationId xmlns:p14="http://schemas.microsoft.com/office/powerpoint/2010/main" val="4230623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dirty="0">
                <a:solidFill>
                  <a:srgbClr val="000000"/>
                </a:solidFill>
                <a:latin typeface="Rockwell"/>
              </a:rPr>
              <a:t>Teacher Rewards</a:t>
            </a:r>
          </a:p>
        </p:txBody>
      </p:sp>
      <p:sp>
        <p:nvSpPr>
          <p:cNvPr id="3" name="Content Placeholder 2">
            <a:extLst>
              <a:ext uri="{FF2B5EF4-FFF2-40B4-BE49-F238E27FC236}">
                <a16:creationId xmlns:a16="http://schemas.microsoft.com/office/drawing/2014/main" id="{0079BC24-5E88-D399-46A0-1CF2CC761EBC}"/>
              </a:ext>
            </a:extLst>
          </p:cNvPr>
          <p:cNvSpPr>
            <a:spLocks noGrp="1"/>
          </p:cNvSpPr>
          <p:nvPr/>
        </p:nvSpPr>
        <p:spPr>
          <a:xfrm>
            <a:off x="897468" y="1712482"/>
            <a:ext cx="4329389" cy="4162268"/>
          </a:xfrm>
          <a:prstGeom prst="rect">
            <a:avLst/>
          </a:prstGeom>
        </p:spPr>
        <p:txBody>
          <a:bodyPr vert="horz" lIns="121920" tIns="60960" rIns="121920" bIns="6096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9pPr>
          </a:lstStyle>
          <a:p>
            <a:pPr algn="ctr" defTabSz="914377"/>
            <a:r>
              <a:rPr lang="en-US" sz="2000" b="1" u="sng" dirty="0">
                <a:solidFill>
                  <a:srgbClr val="30B1B8">
                    <a:lumMod val="75000"/>
                  </a:srgbClr>
                </a:solidFill>
                <a:ea typeface="Roboto"/>
              </a:rPr>
              <a:t>What Can Administrators Do?</a:t>
            </a:r>
            <a:endParaRPr lang="en-US" sz="2000" dirty="0">
              <a:solidFill>
                <a:srgbClr val="30B1B8">
                  <a:lumMod val="75000"/>
                </a:srgbClr>
              </a:solidFill>
            </a:endParaRPr>
          </a:p>
          <a:p>
            <a:pPr defTabSz="914377"/>
            <a:endParaRPr lang="en-US" sz="1600" dirty="0">
              <a:solidFill>
                <a:srgbClr val="30B1B8">
                  <a:lumMod val="75000"/>
                </a:srgbClr>
              </a:solidFill>
              <a:ea typeface="Roboto"/>
            </a:endParaRPr>
          </a:p>
          <a:p>
            <a:pPr marL="171022" indent="-171022" defTabSz="914377">
              <a:buFont typeface="Arial" panose="020B0604020202020204" pitchFamily="34" charset="0"/>
              <a:buChar char="•"/>
            </a:pPr>
            <a:r>
              <a:rPr lang="en-US" sz="1600" dirty="0">
                <a:ea typeface="Roboto"/>
              </a:rPr>
              <a:t>Give teachers points like students.</a:t>
            </a:r>
          </a:p>
          <a:p>
            <a:pPr marL="171022" indent="-171022" defTabSz="914377">
              <a:buFont typeface="Arial" panose="020B0604020202020204" pitchFamily="34" charset="0"/>
              <a:buChar char="•"/>
            </a:pPr>
            <a:endParaRPr lang="en-US" sz="1600" dirty="0">
              <a:solidFill>
                <a:srgbClr val="FFFFFF">
                  <a:lumMod val="10000"/>
                </a:srgbClr>
              </a:solidFill>
              <a:ea typeface="Roboto"/>
            </a:endParaRPr>
          </a:p>
          <a:p>
            <a:pPr marL="171022" indent="-171022" defTabSz="914377">
              <a:buFont typeface="Arial" panose="020B0604020202020204" pitchFamily="34" charset="0"/>
              <a:buChar char="•"/>
            </a:pPr>
            <a:r>
              <a:rPr lang="en-US" sz="1600" dirty="0">
                <a:ea typeface="Roboto"/>
              </a:rPr>
              <a:t>Have a special Teacher Store.</a:t>
            </a:r>
          </a:p>
          <a:p>
            <a:pPr marL="171022" indent="-171022" defTabSz="914377">
              <a:buFont typeface="Arial" panose="020B0604020202020204" pitchFamily="34" charset="0"/>
              <a:buChar char="•"/>
            </a:pPr>
            <a:endParaRPr lang="en-US" sz="1600" dirty="0">
              <a:solidFill>
                <a:srgbClr val="FFFFFF">
                  <a:lumMod val="10000"/>
                </a:srgbClr>
              </a:solidFill>
              <a:ea typeface="Roboto"/>
            </a:endParaRPr>
          </a:p>
          <a:p>
            <a:pPr marL="171022" indent="-171022" defTabSz="914377">
              <a:buFont typeface="Arial" panose="020B0604020202020204" pitchFamily="34" charset="0"/>
              <a:buChar char="•"/>
            </a:pPr>
            <a:r>
              <a:rPr lang="en-US" sz="1600" dirty="0">
                <a:ea typeface="Roboto"/>
              </a:rPr>
              <a:t>Control who can give points to staff and who can earn points.</a:t>
            </a:r>
          </a:p>
          <a:p>
            <a:pPr marL="171022" indent="-171022" defTabSz="914377">
              <a:buFont typeface="Arial" panose="020B0604020202020204" pitchFamily="34" charset="0"/>
              <a:buChar char="•"/>
            </a:pPr>
            <a:endParaRPr lang="en-US" sz="1600" dirty="0">
              <a:ea typeface="Roboto"/>
            </a:endParaRPr>
          </a:p>
          <a:p>
            <a:pPr marL="171022" indent="-171022" defTabSz="914377">
              <a:buFont typeface="Arial" panose="020B0604020202020204" pitchFamily="34" charset="0"/>
              <a:buChar char="•"/>
            </a:pPr>
            <a:r>
              <a:rPr lang="en-US" sz="1600" dirty="0">
                <a:ea typeface="Roboto"/>
              </a:rPr>
              <a:t>Track teacher purchases electronically.</a:t>
            </a:r>
          </a:p>
          <a:p>
            <a:pPr marL="171022" indent="-171022" defTabSz="914377">
              <a:buFont typeface="Arial" panose="020B0604020202020204" pitchFamily="34" charset="0"/>
              <a:buChar char="•"/>
            </a:pPr>
            <a:endParaRPr lang="en-US" sz="1600" dirty="0">
              <a:ea typeface="Roboto"/>
            </a:endParaRPr>
          </a:p>
          <a:p>
            <a:pPr marL="171022" indent="-171022" defTabSz="914377">
              <a:buFont typeface="Arial" panose="020B0604020202020204" pitchFamily="34" charset="0"/>
              <a:buChar char="•"/>
            </a:pPr>
            <a:r>
              <a:rPr lang="en-US" sz="1600" dirty="0">
                <a:ea typeface="Roboto"/>
              </a:rPr>
              <a:t>Post encouraging messages on The Wall.</a:t>
            </a:r>
          </a:p>
          <a:p>
            <a:pPr marL="171022" indent="-171022" defTabSz="914377">
              <a:buFont typeface="Arial" panose="020B0604020202020204" pitchFamily="34" charset="0"/>
              <a:buChar char="•"/>
            </a:pPr>
            <a:endParaRPr lang="en-US" sz="1600" dirty="0">
              <a:ea typeface="Roboto"/>
            </a:endParaRPr>
          </a:p>
          <a:p>
            <a:pPr marL="171022" indent="-171022" defTabSz="914377">
              <a:buFont typeface="Arial" panose="020B0604020202020204" pitchFamily="34" charset="0"/>
              <a:buChar char="•"/>
            </a:pPr>
            <a:r>
              <a:rPr lang="en-US" sz="1600" dirty="0">
                <a:ea typeface="Roboto"/>
              </a:rPr>
              <a:t>Host Raffles, Events, and Auctions.</a:t>
            </a:r>
          </a:p>
        </p:txBody>
      </p:sp>
      <p:sp>
        <p:nvSpPr>
          <p:cNvPr id="4" name="Content Placeholder 3">
            <a:extLst>
              <a:ext uri="{FF2B5EF4-FFF2-40B4-BE49-F238E27FC236}">
                <a16:creationId xmlns:a16="http://schemas.microsoft.com/office/drawing/2014/main" id="{324A54DE-FB6C-9D41-9A50-E93A82ACBA26}"/>
              </a:ext>
            </a:extLst>
          </p:cNvPr>
          <p:cNvSpPr>
            <a:spLocks noGrp="1"/>
          </p:cNvSpPr>
          <p:nvPr/>
        </p:nvSpPr>
        <p:spPr>
          <a:xfrm>
            <a:off x="6587010" y="1712482"/>
            <a:ext cx="4432357" cy="4250260"/>
          </a:xfrm>
          <a:prstGeom prst="rect">
            <a:avLst/>
          </a:prstGeom>
        </p:spPr>
        <p:txBody>
          <a:bodyPr vert="horz" lIns="91440" tIns="45720" rIns="91440" bIns="4572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Rockwell"/>
                <a:ea typeface="Arial"/>
                <a:cs typeface="Arial"/>
                <a:sym typeface="Arial"/>
              </a:defRPr>
            </a:lvl9pPr>
          </a:lstStyle>
          <a:p>
            <a:pPr algn="ctr" defTabSz="914377"/>
            <a:r>
              <a:rPr lang="en-US" sz="2000" b="1" u="sng" dirty="0">
                <a:solidFill>
                  <a:srgbClr val="573393"/>
                </a:solidFill>
                <a:ea typeface="Roboto"/>
              </a:rPr>
              <a:t>What Can Teachers Do?</a:t>
            </a:r>
          </a:p>
          <a:p>
            <a:pPr marL="171022" indent="-171022" algn="ctr" defTabSz="914377">
              <a:buFont typeface="Arial" panose="020B0604020202020204" pitchFamily="34" charset="0"/>
              <a:buChar char="•"/>
            </a:pPr>
            <a:endParaRPr lang="en-US" sz="1600" b="1" u="sng">
              <a:solidFill>
                <a:srgbClr val="000000">
                  <a:lumMod val="25000"/>
                </a:srgbClr>
              </a:solidFill>
              <a:ea typeface="Roboto"/>
            </a:endParaRPr>
          </a:p>
          <a:p>
            <a:pPr marL="171022" indent="-171022" defTabSz="914377">
              <a:buFont typeface="Arial" panose="020B0604020202020204" pitchFamily="34" charset="0"/>
              <a:buChar char="•"/>
            </a:pPr>
            <a:r>
              <a:rPr lang="en-US" sz="1600" dirty="0">
                <a:solidFill>
                  <a:srgbClr val="000000">
                    <a:lumMod val="25000"/>
                  </a:srgbClr>
                </a:solidFill>
                <a:ea typeface="Roboto"/>
              </a:rPr>
              <a:t>See their point totals.</a:t>
            </a:r>
            <a:endParaRPr lang="en-US" sz="1867" kern="0" dirty="0"/>
          </a:p>
          <a:p>
            <a:pPr marL="171022" indent="-171022" defTabSz="914377">
              <a:buFont typeface="Arial" panose="020B0604020202020204" pitchFamily="34" charset="0"/>
              <a:buChar char="•"/>
            </a:pPr>
            <a:endParaRPr lang="en-US" sz="1600" dirty="0">
              <a:solidFill>
                <a:srgbClr val="000000">
                  <a:lumMod val="25000"/>
                </a:srgbClr>
              </a:solidFill>
              <a:ea typeface="Roboto"/>
            </a:endParaRPr>
          </a:p>
          <a:p>
            <a:pPr marL="171022" indent="-171022" defTabSz="914377">
              <a:buFont typeface="Arial" panose="020B0604020202020204" pitchFamily="34" charset="0"/>
              <a:buChar char="•"/>
            </a:pPr>
            <a:r>
              <a:rPr lang="en-US" sz="1600" dirty="0">
                <a:solidFill>
                  <a:srgbClr val="000000">
                    <a:lumMod val="25000"/>
                  </a:srgbClr>
                </a:solidFill>
                <a:ea typeface="Roboto"/>
              </a:rPr>
              <a:t>Request points for themselves.</a:t>
            </a:r>
            <a:endParaRPr lang="en-US" sz="1867" kern="0" dirty="0"/>
          </a:p>
          <a:p>
            <a:pPr marL="171022" indent="-171022" defTabSz="914377">
              <a:buFont typeface="Arial" panose="020B0604020202020204" pitchFamily="34" charset="0"/>
              <a:buChar char="•"/>
            </a:pPr>
            <a:endParaRPr lang="en-US" sz="1600" dirty="0">
              <a:solidFill>
                <a:srgbClr val="000000">
                  <a:lumMod val="25000"/>
                </a:srgbClr>
              </a:solidFill>
              <a:ea typeface="Roboto"/>
            </a:endParaRPr>
          </a:p>
          <a:p>
            <a:pPr marL="171022" indent="-171022" defTabSz="914377">
              <a:buFont typeface="Arial" panose="020B0604020202020204" pitchFamily="34" charset="0"/>
              <a:buChar char="•"/>
            </a:pPr>
            <a:r>
              <a:rPr lang="en-US" sz="1600" dirty="0">
                <a:solidFill>
                  <a:srgbClr val="000000">
                    <a:lumMod val="25000"/>
                  </a:srgbClr>
                </a:solidFill>
                <a:ea typeface="Roboto"/>
              </a:rPr>
              <a:t>Recommend points for others.</a:t>
            </a:r>
          </a:p>
          <a:p>
            <a:pPr marL="171022" indent="-171022" defTabSz="914377">
              <a:buFont typeface="Arial" panose="020B0604020202020204" pitchFamily="34" charset="0"/>
              <a:buChar char="•"/>
            </a:pPr>
            <a:endParaRPr lang="en-US" sz="1600" dirty="0">
              <a:solidFill>
                <a:srgbClr val="000000">
                  <a:lumMod val="25000"/>
                </a:srgbClr>
              </a:solidFill>
              <a:ea typeface="Roboto"/>
            </a:endParaRPr>
          </a:p>
          <a:p>
            <a:pPr marL="171022" indent="-171022" defTabSz="914377">
              <a:buFont typeface="Arial" panose="020B0604020202020204" pitchFamily="34" charset="0"/>
              <a:buChar char="•"/>
            </a:pPr>
            <a:r>
              <a:rPr lang="en-US" sz="1600" dirty="0">
                <a:solidFill>
                  <a:srgbClr val="000000">
                    <a:lumMod val="25000"/>
                  </a:srgbClr>
                </a:solidFill>
                <a:ea typeface="Roboto"/>
              </a:rPr>
              <a:t>Redeem their points in the Teacher Store.</a:t>
            </a:r>
          </a:p>
          <a:p>
            <a:pPr marL="171022" indent="-171022" defTabSz="914377">
              <a:buFont typeface="Arial" panose="020B0604020202020204" pitchFamily="34" charset="0"/>
              <a:buChar char="•"/>
            </a:pPr>
            <a:endParaRPr lang="en-US" sz="1600" dirty="0">
              <a:solidFill>
                <a:srgbClr val="000000">
                  <a:lumMod val="25000"/>
                </a:srgbClr>
              </a:solidFill>
              <a:ea typeface="Roboto"/>
            </a:endParaRPr>
          </a:p>
          <a:p>
            <a:pPr marL="171022" indent="-171022" defTabSz="914377">
              <a:buFont typeface="Arial" panose="020B0604020202020204" pitchFamily="34" charset="0"/>
              <a:buChar char="•"/>
            </a:pPr>
            <a:r>
              <a:rPr lang="en-US" sz="1600" dirty="0">
                <a:solidFill>
                  <a:srgbClr val="000000">
                    <a:lumMod val="25000"/>
                  </a:srgbClr>
                </a:solidFill>
                <a:ea typeface="Roboto"/>
              </a:rPr>
              <a:t>Post encouraging messages on The Wall.</a:t>
            </a:r>
          </a:p>
          <a:p>
            <a:pPr marL="171022" indent="-171022" defTabSz="914377">
              <a:buFont typeface="Arial" panose="020B0604020202020204" pitchFamily="34" charset="0"/>
              <a:buChar char="•"/>
            </a:pPr>
            <a:endParaRPr lang="en-US" sz="1600" dirty="0">
              <a:solidFill>
                <a:srgbClr val="000000">
                  <a:lumMod val="25000"/>
                </a:srgbClr>
              </a:solidFill>
              <a:ea typeface="Roboto"/>
            </a:endParaRPr>
          </a:p>
          <a:p>
            <a:pPr marL="171022" indent="-171022" defTabSz="914377">
              <a:buFont typeface="Arial" panose="020B0604020202020204" pitchFamily="34" charset="0"/>
              <a:buChar char="•"/>
            </a:pPr>
            <a:r>
              <a:rPr lang="en-US" sz="1600" dirty="0">
                <a:solidFill>
                  <a:srgbClr val="000000">
                    <a:lumMod val="25000"/>
                  </a:srgbClr>
                </a:solidFill>
                <a:ea typeface="Roboto"/>
              </a:rPr>
              <a:t>Participate in Raffles, Events, and Auctions.</a:t>
            </a:r>
          </a:p>
        </p:txBody>
      </p:sp>
    </p:spTree>
    <p:extLst>
      <p:ext uri="{BB962C8B-B14F-4D97-AF65-F5344CB8AC3E}">
        <p14:creationId xmlns:p14="http://schemas.microsoft.com/office/powerpoint/2010/main" val="1992025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dirty="0">
                <a:solidFill>
                  <a:srgbClr val="000000"/>
                </a:solidFill>
                <a:latin typeface="Rockwell"/>
              </a:rPr>
              <a:t>Accessing Teacher Rewards</a:t>
            </a:r>
          </a:p>
        </p:txBody>
      </p:sp>
      <p:pic>
        <p:nvPicPr>
          <p:cNvPr id="4" name="Picture 4">
            <a:extLst>
              <a:ext uri="{FF2B5EF4-FFF2-40B4-BE49-F238E27FC236}">
                <a16:creationId xmlns:a16="http://schemas.microsoft.com/office/drawing/2014/main" id="{D4776E34-8256-CB20-95E2-B3A5879D0422}"/>
              </a:ext>
            </a:extLst>
          </p:cNvPr>
          <p:cNvPicPr>
            <a:picLocks noChangeAspect="1" noChangeArrowheads="1"/>
          </p:cNvPicPr>
          <p:nvPr/>
        </p:nvPicPr>
        <p:blipFill>
          <a:blip r:embed="rId3"/>
          <a:srcRect/>
          <a:stretch/>
        </p:blipFill>
        <p:spPr bwMode="auto">
          <a:xfrm>
            <a:off x="755348" y="1591416"/>
            <a:ext cx="1174680" cy="4092209"/>
          </a:xfrm>
          <a:prstGeom prst="rect">
            <a:avLst/>
          </a:prstGeom>
          <a:noFill/>
          <a:ln>
            <a:solidFill>
              <a:srgbClr val="30B1B8"/>
            </a:solidFill>
          </a:ln>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0D29D61B-F919-82E8-CDAC-67455B1C6E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413" y="2043411"/>
            <a:ext cx="7388828" cy="3354139"/>
          </a:xfrm>
          <a:prstGeom prst="rect">
            <a:avLst/>
          </a:prstGeom>
          <a:noFill/>
          <a:ln w="38100">
            <a:solidFill>
              <a:srgbClr val="30B1B8"/>
            </a:solidFill>
          </a:ln>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60A2807-560A-9624-8AFA-14C6EB24B568}"/>
              </a:ext>
            </a:extLst>
          </p:cNvPr>
          <p:cNvSpPr/>
          <p:nvPr/>
        </p:nvSpPr>
        <p:spPr>
          <a:xfrm>
            <a:off x="4252480" y="2084017"/>
            <a:ext cx="405581" cy="205483"/>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9pPr>
          </a:lstStyle>
          <a:p>
            <a:pPr algn="ctr" defTabSz="685766">
              <a:defRPr>
                <a:latin typeface="Rockwell"/>
              </a:defRPr>
            </a:pPr>
            <a:endParaRPr lang="en-US" sz="1051" kern="0" dirty="0">
              <a:solidFill>
                <a:srgbClr val="FFFFFF"/>
              </a:solidFill>
            </a:endParaRPr>
          </a:p>
        </p:txBody>
      </p:sp>
      <p:sp>
        <p:nvSpPr>
          <p:cNvPr id="10" name="Rectangle 9">
            <a:extLst>
              <a:ext uri="{FF2B5EF4-FFF2-40B4-BE49-F238E27FC236}">
                <a16:creationId xmlns:a16="http://schemas.microsoft.com/office/drawing/2014/main" id="{966ACB3A-08E8-9F95-DC3B-B2DDEFF164C3}"/>
              </a:ext>
            </a:extLst>
          </p:cNvPr>
          <p:cNvSpPr/>
          <p:nvPr/>
        </p:nvSpPr>
        <p:spPr>
          <a:xfrm>
            <a:off x="7712339" y="3684745"/>
            <a:ext cx="1723463" cy="1632923"/>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9pPr>
          </a:lstStyle>
          <a:p>
            <a:pPr algn="ctr" defTabSz="685766">
              <a:defRPr>
                <a:latin typeface="Rockwell"/>
              </a:defRPr>
            </a:pPr>
            <a:endParaRPr lang="en-US" sz="1051" kern="0" dirty="0">
              <a:solidFill>
                <a:srgbClr val="FFFFFF"/>
              </a:solidFill>
            </a:endParaRPr>
          </a:p>
        </p:txBody>
      </p:sp>
      <p:sp>
        <p:nvSpPr>
          <p:cNvPr id="11" name="Rectangle 10">
            <a:extLst>
              <a:ext uri="{FF2B5EF4-FFF2-40B4-BE49-F238E27FC236}">
                <a16:creationId xmlns:a16="http://schemas.microsoft.com/office/drawing/2014/main" id="{6D1FAE31-601D-81BB-7600-9C3A00FA6787}"/>
              </a:ext>
            </a:extLst>
          </p:cNvPr>
          <p:cNvSpPr/>
          <p:nvPr/>
        </p:nvSpPr>
        <p:spPr>
          <a:xfrm>
            <a:off x="4218191" y="2407051"/>
            <a:ext cx="3388811" cy="691835"/>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9pPr>
          </a:lstStyle>
          <a:p>
            <a:pPr algn="ctr" defTabSz="685766">
              <a:defRPr>
                <a:latin typeface="Rockwell"/>
              </a:defRPr>
            </a:pPr>
            <a:endParaRPr lang="en-US" sz="1051" kern="0" dirty="0">
              <a:solidFill>
                <a:srgbClr val="FFFFFF"/>
              </a:solidFill>
            </a:endParaRPr>
          </a:p>
        </p:txBody>
      </p:sp>
      <p:sp>
        <p:nvSpPr>
          <p:cNvPr id="19" name="Rectangle 18">
            <a:extLst>
              <a:ext uri="{FF2B5EF4-FFF2-40B4-BE49-F238E27FC236}">
                <a16:creationId xmlns:a16="http://schemas.microsoft.com/office/drawing/2014/main" id="{1A003F2D-419B-B7E6-FEA3-389F43CE6D96}"/>
              </a:ext>
            </a:extLst>
          </p:cNvPr>
          <p:cNvSpPr/>
          <p:nvPr/>
        </p:nvSpPr>
        <p:spPr>
          <a:xfrm>
            <a:off x="757804" y="4644399"/>
            <a:ext cx="1178629" cy="256652"/>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9pPr>
          </a:lstStyle>
          <a:p>
            <a:pPr algn="ctr" defTabSz="685766">
              <a:defRPr>
                <a:latin typeface="Rockwell"/>
              </a:defRPr>
            </a:pPr>
            <a:endParaRPr lang="en-US" sz="1051" kern="0" dirty="0">
              <a:solidFill>
                <a:srgbClr val="FFFFFF"/>
              </a:solidFill>
            </a:endParaRPr>
          </a:p>
        </p:txBody>
      </p:sp>
      <p:sp>
        <p:nvSpPr>
          <p:cNvPr id="20" name="Rectangle 19">
            <a:extLst>
              <a:ext uri="{FF2B5EF4-FFF2-40B4-BE49-F238E27FC236}">
                <a16:creationId xmlns:a16="http://schemas.microsoft.com/office/drawing/2014/main" id="{B75E4C99-F538-7CCE-D864-29AD886D61DE}"/>
              </a:ext>
            </a:extLst>
          </p:cNvPr>
          <p:cNvSpPr/>
          <p:nvPr/>
        </p:nvSpPr>
        <p:spPr>
          <a:xfrm>
            <a:off x="9336119" y="2080249"/>
            <a:ext cx="509015" cy="196159"/>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Rockwell"/>
                <a:ea typeface="+mn-ea"/>
                <a:cs typeface="+mn-cs"/>
                <a:sym typeface="Arial"/>
              </a:defRPr>
            </a:lvl9pPr>
          </a:lstStyle>
          <a:p>
            <a:pPr algn="ctr" defTabSz="685766">
              <a:defRPr>
                <a:latin typeface="Rockwell"/>
              </a:defRPr>
            </a:pPr>
            <a:endParaRPr lang="en-US" sz="1051" kern="0" dirty="0">
              <a:solidFill>
                <a:srgbClr val="FFFFFF"/>
              </a:solidFill>
            </a:endParaRPr>
          </a:p>
        </p:txBody>
      </p:sp>
      <p:sp>
        <p:nvSpPr>
          <p:cNvPr id="21" name="Rectangle 20">
            <a:extLst>
              <a:ext uri="{FF2B5EF4-FFF2-40B4-BE49-F238E27FC236}">
                <a16:creationId xmlns:a16="http://schemas.microsoft.com/office/drawing/2014/main" id="{B0D998F3-76B6-B1BB-35F6-023097572011}"/>
              </a:ext>
            </a:extLst>
          </p:cNvPr>
          <p:cNvSpPr/>
          <p:nvPr/>
        </p:nvSpPr>
        <p:spPr>
          <a:xfrm>
            <a:off x="766712" y="1586560"/>
            <a:ext cx="1178629" cy="4007416"/>
          </a:xfrm>
          <a:prstGeom prst="rect">
            <a:avLst/>
          </a:prstGeom>
          <a:noFill/>
          <a:ln w="38100">
            <a:solidFill>
              <a:srgbClr val="30B1B8"/>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914377"/>
            <a:endParaRPr lang="en-US" dirty="0">
              <a:solidFill>
                <a:srgbClr val="FFFFFF"/>
              </a:solidFill>
              <a:latin typeface="Rockwell"/>
              <a:sym typeface="Arial"/>
            </a:endParaRPr>
          </a:p>
        </p:txBody>
      </p:sp>
    </p:spTree>
    <p:extLst>
      <p:ext uri="{BB962C8B-B14F-4D97-AF65-F5344CB8AC3E}">
        <p14:creationId xmlns:p14="http://schemas.microsoft.com/office/powerpoint/2010/main" val="147035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animBg="1"/>
      <p:bldP spid="10" grpId="1" animBg="1"/>
      <p:bldP spid="11" grpId="0" animBg="1"/>
      <p:bldP spid="11" grpId="1" animBg="1"/>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9CFA0-8B35-8883-091D-57A5B13611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B2E2EF-8E75-8C8F-0288-B08672860DBB}"/>
              </a:ext>
            </a:extLst>
          </p:cNvPr>
          <p:cNvSpPr>
            <a:spLocks noGrp="1"/>
          </p:cNvSpPr>
          <p:nvPr>
            <p:ph type="ctrTitle"/>
          </p:nvPr>
        </p:nvSpPr>
        <p:spPr>
          <a:xfrm>
            <a:off x="0" y="2311637"/>
            <a:ext cx="12192000" cy="2235201"/>
          </a:xfrm>
        </p:spPr>
        <p:txBody>
          <a:bodyPr anchor="ctr"/>
          <a:lstStyle/>
          <a:p>
            <a:pPr algn="ctr"/>
            <a:r>
              <a:rPr lang="en-US" dirty="0">
                <a:latin typeface="Rockwell"/>
              </a:rPr>
              <a:t>Helpful Resources</a:t>
            </a:r>
          </a:p>
        </p:txBody>
      </p:sp>
    </p:spTree>
    <p:extLst>
      <p:ext uri="{BB962C8B-B14F-4D97-AF65-F5344CB8AC3E}">
        <p14:creationId xmlns:p14="http://schemas.microsoft.com/office/powerpoint/2010/main" val="3491962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221D4-6774-BA8A-FF1D-84B2D44108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088B0B-D3BB-9490-DAFE-38B056062B19}"/>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Printing Badges within PBIS Rewards</a:t>
            </a:r>
          </a:p>
        </p:txBody>
      </p:sp>
      <p:pic>
        <p:nvPicPr>
          <p:cNvPr id="17" name="Picture 16">
            <a:extLst>
              <a:ext uri="{FF2B5EF4-FFF2-40B4-BE49-F238E27FC236}">
                <a16:creationId xmlns:a16="http://schemas.microsoft.com/office/drawing/2014/main" id="{9FD969C8-551E-65F4-7150-905DBD7CA642}"/>
              </a:ext>
            </a:extLst>
          </p:cNvPr>
          <p:cNvPicPr>
            <a:picLocks noChangeAspect="1"/>
          </p:cNvPicPr>
          <p:nvPr/>
        </p:nvPicPr>
        <p:blipFill rotWithShape="1">
          <a:blip r:embed="rId3"/>
          <a:srcRect t="8078" b="8078"/>
          <a:stretch/>
        </p:blipFill>
        <p:spPr>
          <a:xfrm>
            <a:off x="414504" y="1256920"/>
            <a:ext cx="11362992" cy="4995993"/>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1145422A-D84D-F510-1DEE-2D9262A1372A}"/>
              </a:ext>
            </a:extLst>
          </p:cNvPr>
          <p:cNvSpPr/>
          <p:nvPr/>
        </p:nvSpPr>
        <p:spPr>
          <a:xfrm>
            <a:off x="393486" y="4678676"/>
            <a:ext cx="1472353" cy="282209"/>
          </a:xfrm>
          <a:prstGeom prst="rect">
            <a:avLst/>
          </a:prstGeom>
          <a:noFill/>
          <a:ln w="28575">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400" kern="0" dirty="0">
              <a:solidFill>
                <a:srgbClr val="FFFFFF"/>
              </a:solidFill>
              <a:latin typeface="Rockwell"/>
              <a:sym typeface="Arial"/>
            </a:endParaRPr>
          </a:p>
        </p:txBody>
      </p:sp>
    </p:spTree>
    <p:extLst>
      <p:ext uri="{BB962C8B-B14F-4D97-AF65-F5344CB8AC3E}">
        <p14:creationId xmlns:p14="http://schemas.microsoft.com/office/powerpoint/2010/main" val="708190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366BE-8081-6EA6-45A7-D35CE2DFE6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0CFEB9-9A89-B66B-BFEB-F57DBF2E95ED}"/>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Think Outside the Badge</a:t>
            </a:r>
          </a:p>
        </p:txBody>
      </p:sp>
      <p:grpSp>
        <p:nvGrpSpPr>
          <p:cNvPr id="10" name="Group 9">
            <a:extLst>
              <a:ext uri="{FF2B5EF4-FFF2-40B4-BE49-F238E27FC236}">
                <a16:creationId xmlns:a16="http://schemas.microsoft.com/office/drawing/2014/main" id="{F177DAFC-9AC3-49BA-AC5E-CA2C0D6A6281}"/>
              </a:ext>
            </a:extLst>
          </p:cNvPr>
          <p:cNvGrpSpPr/>
          <p:nvPr/>
        </p:nvGrpSpPr>
        <p:grpSpPr>
          <a:xfrm>
            <a:off x="781716" y="1371245"/>
            <a:ext cx="3260265" cy="3032183"/>
            <a:chOff x="103655" y="1161209"/>
            <a:chExt cx="2445199" cy="2274137"/>
          </a:xfrm>
        </p:grpSpPr>
        <p:pic>
          <p:nvPicPr>
            <p:cNvPr id="1026" name="Picture 2" descr="Technology, Laptop, Computer, Netbook">
              <a:extLst>
                <a:ext uri="{FF2B5EF4-FFF2-40B4-BE49-F238E27FC236}">
                  <a16:creationId xmlns:a16="http://schemas.microsoft.com/office/drawing/2014/main" id="{AA0B8C5F-9413-4ED8-9575-DCFB04C0B9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8318"/>
            <a:stretch/>
          </p:blipFill>
          <p:spPr bwMode="auto">
            <a:xfrm>
              <a:off x="103655" y="1161209"/>
              <a:ext cx="2445199" cy="2274137"/>
            </a:xfrm>
            <a:prstGeom prst="roundRect">
              <a:avLst/>
            </a:prstGeom>
            <a:noFill/>
            <a:ln w="38100">
              <a:solidFill>
                <a:srgbClr val="30B1B8"/>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39BE92A-0A06-41E9-9F9B-BDC63A7446BA}"/>
                </a:ext>
              </a:extLst>
            </p:cNvPr>
            <p:cNvPicPr>
              <a:picLocks noChangeAspect="1"/>
            </p:cNvPicPr>
            <p:nvPr/>
          </p:nvPicPr>
          <p:blipFill>
            <a:blip r:embed="rId4"/>
            <a:stretch>
              <a:fillRect/>
            </a:stretch>
          </p:blipFill>
          <p:spPr>
            <a:xfrm rot="660779">
              <a:off x="1724650" y="1854478"/>
              <a:ext cx="321109" cy="93807"/>
            </a:xfrm>
            <a:prstGeom prst="rect">
              <a:avLst/>
            </a:prstGeom>
            <a:ln w="38100">
              <a:solidFill>
                <a:srgbClr val="30B1B8"/>
              </a:solidFill>
            </a:ln>
            <a:effectLst>
              <a:outerShdw dist="50800" dir="5400000" algn="ctr" rotWithShape="0">
                <a:srgbClr val="000000">
                  <a:alpha val="0"/>
                </a:srgbClr>
              </a:outerShdw>
            </a:effectLst>
          </p:spPr>
        </p:pic>
      </p:grpSp>
      <p:sp>
        <p:nvSpPr>
          <p:cNvPr id="13" name="Rectangle: Rounded Corners 12">
            <a:extLst>
              <a:ext uri="{FF2B5EF4-FFF2-40B4-BE49-F238E27FC236}">
                <a16:creationId xmlns:a16="http://schemas.microsoft.com/office/drawing/2014/main" id="{BB11D505-4730-47BF-91DA-A22079C6B53C}"/>
              </a:ext>
            </a:extLst>
          </p:cNvPr>
          <p:cNvSpPr/>
          <p:nvPr/>
        </p:nvSpPr>
        <p:spPr>
          <a:xfrm>
            <a:off x="777462" y="4502121"/>
            <a:ext cx="3311103" cy="1940251"/>
          </a:xfrm>
          <a:prstGeom prst="roundRect">
            <a:avLst/>
          </a:prstGeom>
          <a:solidFill>
            <a:schemeClr val="bg1"/>
          </a:solidFill>
          <a:ln w="38100">
            <a:solidFill>
              <a:srgbClr val="30B1B8"/>
            </a:solidFill>
          </a:ln>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algn="ctr" defTabSz="914354">
              <a:defRPr>
                <a:latin typeface="Rockwell"/>
              </a:defRPr>
            </a:pPr>
            <a:r>
              <a:rPr lang="en-US" sz="1867" dirty="0">
                <a:solidFill>
                  <a:srgbClr val="373C3A"/>
                </a:solidFill>
                <a:latin typeface="Rockwell"/>
                <a:ea typeface="Roboto"/>
                <a:cs typeface="Roboto"/>
                <a:sym typeface="Arial"/>
              </a:rPr>
              <a:t>If your students are 1:1 with devices, use a label to identify the computer as well as give easy access for badge scanning while they are working.</a:t>
            </a:r>
          </a:p>
        </p:txBody>
      </p:sp>
      <p:sp>
        <p:nvSpPr>
          <p:cNvPr id="14" name="Rectangle: Rounded Corners 13">
            <a:extLst>
              <a:ext uri="{FF2B5EF4-FFF2-40B4-BE49-F238E27FC236}">
                <a16:creationId xmlns:a16="http://schemas.microsoft.com/office/drawing/2014/main" id="{6D4B85A1-9897-4D66-A8D3-27983CBC411D}"/>
              </a:ext>
            </a:extLst>
          </p:cNvPr>
          <p:cNvSpPr/>
          <p:nvPr/>
        </p:nvSpPr>
        <p:spPr>
          <a:xfrm>
            <a:off x="4458743" y="1375033"/>
            <a:ext cx="5217263" cy="2434552"/>
          </a:xfrm>
          <a:prstGeom prst="roundRect">
            <a:avLst/>
          </a:prstGeom>
          <a:solidFill>
            <a:schemeClr val="bg1"/>
          </a:solidFill>
          <a:ln w="38100">
            <a:solidFill>
              <a:srgbClr val="30B1B8"/>
            </a:solidFill>
          </a:ln>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algn="ctr" defTabSz="914354">
              <a:defRPr>
                <a:latin typeface="Rockwell"/>
              </a:defRPr>
            </a:pPr>
            <a:r>
              <a:rPr lang="en-US" sz="2400" dirty="0">
                <a:solidFill>
                  <a:srgbClr val="373C3A"/>
                </a:solidFill>
                <a:latin typeface="Rockwell"/>
                <a:ea typeface="Roboto"/>
                <a:cs typeface="Roboto"/>
                <a:sym typeface="Arial"/>
              </a:rPr>
              <a:t>Use a QR sticker on a student’s folder or agenda for easy access to give points when they turn in homework and assignments.</a:t>
            </a:r>
          </a:p>
        </p:txBody>
      </p:sp>
      <p:grpSp>
        <p:nvGrpSpPr>
          <p:cNvPr id="11" name="Group 10">
            <a:extLst>
              <a:ext uri="{FF2B5EF4-FFF2-40B4-BE49-F238E27FC236}">
                <a16:creationId xmlns:a16="http://schemas.microsoft.com/office/drawing/2014/main" id="{4E107268-E31B-4294-97C0-BC1933E4EFF2}"/>
              </a:ext>
            </a:extLst>
          </p:cNvPr>
          <p:cNvGrpSpPr/>
          <p:nvPr/>
        </p:nvGrpSpPr>
        <p:grpSpPr>
          <a:xfrm>
            <a:off x="8937985" y="2512044"/>
            <a:ext cx="3236635" cy="1849505"/>
            <a:chOff x="3003844" y="3435346"/>
            <a:chExt cx="2427476" cy="1387129"/>
          </a:xfrm>
        </p:grpSpPr>
        <p:pic>
          <p:nvPicPr>
            <p:cNvPr id="1028" name="Picture 4" descr="Binder, File, Folder, Office">
              <a:extLst>
                <a:ext uri="{FF2B5EF4-FFF2-40B4-BE49-F238E27FC236}">
                  <a16:creationId xmlns:a16="http://schemas.microsoft.com/office/drawing/2014/main" id="{8B57B60F-EC89-4F1A-B8F0-D37391C8E7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3844" y="3435346"/>
              <a:ext cx="2427476" cy="138712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C6D3F9A-E1D8-45E3-AC07-9013F0D057E2}"/>
                </a:ext>
              </a:extLst>
            </p:cNvPr>
            <p:cNvPicPr>
              <a:picLocks noChangeAspect="1"/>
            </p:cNvPicPr>
            <p:nvPr/>
          </p:nvPicPr>
          <p:blipFill>
            <a:blip r:embed="rId6"/>
            <a:stretch>
              <a:fillRect/>
            </a:stretch>
          </p:blipFill>
          <p:spPr>
            <a:xfrm rot="2376386">
              <a:off x="4086113" y="4391039"/>
              <a:ext cx="262935" cy="286437"/>
            </a:xfrm>
            <a:prstGeom prst="rect">
              <a:avLst/>
            </a:prstGeom>
            <a:effectLst>
              <a:outerShdw dir="5400000" algn="ctr" rotWithShape="0">
                <a:srgbClr val="000000">
                  <a:alpha val="0"/>
                </a:srgbClr>
              </a:outerShdw>
            </a:effectLst>
          </p:spPr>
        </p:pic>
      </p:grpSp>
      <p:sp>
        <p:nvSpPr>
          <p:cNvPr id="15" name="Rectangle: Rounded Corners 14">
            <a:extLst>
              <a:ext uri="{FF2B5EF4-FFF2-40B4-BE49-F238E27FC236}">
                <a16:creationId xmlns:a16="http://schemas.microsoft.com/office/drawing/2014/main" id="{6A839D2A-8910-467F-8BD9-F613436599F0}"/>
              </a:ext>
            </a:extLst>
          </p:cNvPr>
          <p:cNvSpPr/>
          <p:nvPr/>
        </p:nvSpPr>
        <p:spPr>
          <a:xfrm>
            <a:off x="4717677" y="4361547"/>
            <a:ext cx="5254659" cy="2232212"/>
          </a:xfrm>
          <a:prstGeom prst="roundRect">
            <a:avLst/>
          </a:prstGeom>
          <a:solidFill>
            <a:schemeClr val="bg1"/>
          </a:solidFill>
          <a:ln w="38100">
            <a:solidFill>
              <a:srgbClr val="30B1B8"/>
            </a:solidFill>
          </a:ln>
        </p:spPr>
        <p:style>
          <a:lnRef idx="0">
            <a:schemeClr val="accent6"/>
          </a:lnRef>
          <a:fillRef idx="3">
            <a:schemeClr val="accent6"/>
          </a:fillRef>
          <a:effectRef idx="3">
            <a:schemeClr val="accent6"/>
          </a:effectRef>
          <a:fontRef idx="minor">
            <a:schemeClr val="lt1"/>
          </a:fontRef>
        </p:style>
        <p:txBody>
          <a:bodyPr lIns="121920" tIns="60960" rIns="121920" bIns="60960" rtlCol="0" anchor="ctr"/>
          <a:lstStyle/>
          <a:p>
            <a:pPr defTabSz="914354">
              <a:defRPr>
                <a:latin typeface="Rockwell"/>
              </a:defRPr>
            </a:pPr>
            <a:r>
              <a:rPr lang="en-US" sz="2400" dirty="0">
                <a:solidFill>
                  <a:srgbClr val="373C3A"/>
                </a:solidFill>
                <a:latin typeface="Rockwell"/>
                <a:ea typeface="Roboto"/>
                <a:cs typeface="Roboto"/>
                <a:sym typeface="Arial"/>
              </a:rPr>
              <a:t>Have IDs on students’ desks for easy scanning as you walk by, or have group QR codes posted inside or outside the classroom for easy access for others.</a:t>
            </a:r>
          </a:p>
        </p:txBody>
      </p:sp>
      <p:pic>
        <p:nvPicPr>
          <p:cNvPr id="5" name="Picture 4">
            <a:extLst>
              <a:ext uri="{FF2B5EF4-FFF2-40B4-BE49-F238E27FC236}">
                <a16:creationId xmlns:a16="http://schemas.microsoft.com/office/drawing/2014/main" id="{21777E1F-3F89-454F-B18A-40C365DF41CD}"/>
              </a:ext>
            </a:extLst>
          </p:cNvPr>
          <p:cNvPicPr>
            <a:picLocks noChangeAspect="1"/>
          </p:cNvPicPr>
          <p:nvPr/>
        </p:nvPicPr>
        <p:blipFill>
          <a:blip r:embed="rId7"/>
          <a:stretch>
            <a:fillRect/>
          </a:stretch>
        </p:blipFill>
        <p:spPr>
          <a:xfrm>
            <a:off x="9679070" y="4533811"/>
            <a:ext cx="2242252" cy="2355069"/>
          </a:xfrm>
          <a:prstGeom prst="rect">
            <a:avLst/>
          </a:prstGeom>
          <a:ln>
            <a:noFill/>
          </a:ln>
          <a:effectLst/>
        </p:spPr>
      </p:pic>
    </p:spTree>
    <p:extLst>
      <p:ext uri="{BB962C8B-B14F-4D97-AF65-F5344CB8AC3E}">
        <p14:creationId xmlns:p14="http://schemas.microsoft.com/office/powerpoint/2010/main" val="18521672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D2F81-4B7D-A3FD-435E-1F85ED8D1D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C4D5D4-BF69-2CB8-59E7-2B244F8523CE}"/>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Family Link</a:t>
            </a:r>
          </a:p>
        </p:txBody>
      </p:sp>
      <p:pic>
        <p:nvPicPr>
          <p:cNvPr id="7" name="Picture 6">
            <a:extLst>
              <a:ext uri="{FF2B5EF4-FFF2-40B4-BE49-F238E27FC236}">
                <a16:creationId xmlns:a16="http://schemas.microsoft.com/office/drawing/2014/main" id="{2CE83C96-292F-57B6-B78E-58CA5B04586E}"/>
              </a:ext>
            </a:extLst>
          </p:cNvPr>
          <p:cNvPicPr>
            <a:picLocks noChangeAspect="1"/>
          </p:cNvPicPr>
          <p:nvPr/>
        </p:nvPicPr>
        <p:blipFill>
          <a:blip r:embed="rId3"/>
          <a:stretch>
            <a:fillRect/>
          </a:stretch>
        </p:blipFill>
        <p:spPr>
          <a:xfrm>
            <a:off x="2286993" y="1709411"/>
            <a:ext cx="9336595" cy="4184763"/>
          </a:xfrm>
          <a:prstGeom prst="rect">
            <a:avLst/>
          </a:prstGeom>
          <a:ln w="38100">
            <a:solidFill>
              <a:srgbClr val="30B1B8"/>
            </a:solidFill>
          </a:ln>
        </p:spPr>
      </p:pic>
      <p:sp>
        <p:nvSpPr>
          <p:cNvPr id="8" name="Rectangle 7">
            <a:extLst>
              <a:ext uri="{FF2B5EF4-FFF2-40B4-BE49-F238E27FC236}">
                <a16:creationId xmlns:a16="http://schemas.microsoft.com/office/drawing/2014/main" id="{E58F9EAC-118F-4BCF-E32C-8C3FB5D5892D}"/>
              </a:ext>
            </a:extLst>
          </p:cNvPr>
          <p:cNvSpPr/>
          <p:nvPr/>
        </p:nvSpPr>
        <p:spPr>
          <a:xfrm>
            <a:off x="10151237" y="2008762"/>
            <a:ext cx="1472353" cy="282209"/>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400" kern="0" dirty="0">
              <a:solidFill>
                <a:srgbClr val="FFFFFF"/>
              </a:solidFill>
              <a:latin typeface="Rockwell"/>
              <a:sym typeface="Arial"/>
            </a:endParaRPr>
          </a:p>
        </p:txBody>
      </p:sp>
      <p:sp>
        <p:nvSpPr>
          <p:cNvPr id="9" name="Rectangle 8">
            <a:extLst>
              <a:ext uri="{FF2B5EF4-FFF2-40B4-BE49-F238E27FC236}">
                <a16:creationId xmlns:a16="http://schemas.microsoft.com/office/drawing/2014/main" id="{0C211A9F-F42C-C102-D1FA-969DD0E8A591}"/>
              </a:ext>
            </a:extLst>
          </p:cNvPr>
          <p:cNvSpPr/>
          <p:nvPr/>
        </p:nvSpPr>
        <p:spPr>
          <a:xfrm>
            <a:off x="2286995" y="1976665"/>
            <a:ext cx="1160541" cy="346407"/>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400" kern="0" dirty="0">
              <a:solidFill>
                <a:srgbClr val="FFFFFF"/>
              </a:solidFill>
              <a:latin typeface="Rockwell"/>
              <a:sym typeface="Arial"/>
            </a:endParaRPr>
          </a:p>
        </p:txBody>
      </p:sp>
      <p:pic>
        <p:nvPicPr>
          <p:cNvPr id="16" name="Picture 15">
            <a:extLst>
              <a:ext uri="{FF2B5EF4-FFF2-40B4-BE49-F238E27FC236}">
                <a16:creationId xmlns:a16="http://schemas.microsoft.com/office/drawing/2014/main" id="{18AB411B-04C3-35AE-4AFD-897493D3BC2A}"/>
              </a:ext>
            </a:extLst>
          </p:cNvPr>
          <p:cNvPicPr>
            <a:picLocks noChangeAspect="1"/>
          </p:cNvPicPr>
          <p:nvPr/>
        </p:nvPicPr>
        <p:blipFill>
          <a:blip r:embed="rId4"/>
          <a:stretch>
            <a:fillRect/>
          </a:stretch>
        </p:blipFill>
        <p:spPr>
          <a:xfrm>
            <a:off x="241866" y="1435658"/>
            <a:ext cx="1453703" cy="4732268"/>
          </a:xfrm>
          <a:prstGeom prst="rect">
            <a:avLst/>
          </a:prstGeom>
          <a:ln w="38100">
            <a:solidFill>
              <a:srgbClr val="30B1B8"/>
            </a:solidFill>
          </a:ln>
        </p:spPr>
      </p:pic>
      <p:sp>
        <p:nvSpPr>
          <p:cNvPr id="17" name="Rectangle 16">
            <a:extLst>
              <a:ext uri="{FF2B5EF4-FFF2-40B4-BE49-F238E27FC236}">
                <a16:creationId xmlns:a16="http://schemas.microsoft.com/office/drawing/2014/main" id="{90ABCE81-3DC0-D990-2BA4-15F0F1919D0E}"/>
              </a:ext>
            </a:extLst>
          </p:cNvPr>
          <p:cNvSpPr/>
          <p:nvPr/>
        </p:nvSpPr>
        <p:spPr>
          <a:xfrm>
            <a:off x="262827" y="5447059"/>
            <a:ext cx="1432741" cy="311192"/>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400" kern="0" dirty="0">
              <a:solidFill>
                <a:srgbClr val="FFFFFF"/>
              </a:solidFill>
              <a:latin typeface="Rockwell"/>
              <a:sym typeface="Arial"/>
            </a:endParaRPr>
          </a:p>
        </p:txBody>
      </p:sp>
    </p:spTree>
    <p:extLst>
      <p:ext uri="{BB962C8B-B14F-4D97-AF65-F5344CB8AC3E}">
        <p14:creationId xmlns:p14="http://schemas.microsoft.com/office/powerpoint/2010/main" val="419902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C2CF2-DAE9-64E0-95EE-EA47654883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D2EB0-BFFF-CBF6-45D2-D118974912F9}"/>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Family Link</a:t>
            </a:r>
          </a:p>
        </p:txBody>
      </p:sp>
      <p:pic>
        <p:nvPicPr>
          <p:cNvPr id="7" name="Picture 6">
            <a:extLst>
              <a:ext uri="{FF2B5EF4-FFF2-40B4-BE49-F238E27FC236}">
                <a16:creationId xmlns:a16="http://schemas.microsoft.com/office/drawing/2014/main" id="{0BC07017-D79C-0E20-043F-AC754A0FBD0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74161" y="1709411"/>
            <a:ext cx="8162263" cy="4184763"/>
          </a:xfrm>
          <a:prstGeom prst="rect">
            <a:avLst/>
          </a:prstGeom>
          <a:ln w="38100">
            <a:solidFill>
              <a:srgbClr val="30B1B8"/>
            </a:solidFill>
          </a:ln>
        </p:spPr>
      </p:pic>
      <p:sp>
        <p:nvSpPr>
          <p:cNvPr id="8" name="Rectangle 7">
            <a:extLst>
              <a:ext uri="{FF2B5EF4-FFF2-40B4-BE49-F238E27FC236}">
                <a16:creationId xmlns:a16="http://schemas.microsoft.com/office/drawing/2014/main" id="{A21262B7-722C-C54A-B295-4E3BFDA0ED8F}"/>
              </a:ext>
            </a:extLst>
          </p:cNvPr>
          <p:cNvSpPr/>
          <p:nvPr/>
        </p:nvSpPr>
        <p:spPr>
          <a:xfrm>
            <a:off x="3093296" y="3660687"/>
            <a:ext cx="7937233" cy="2233487"/>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400" kern="0" dirty="0">
              <a:solidFill>
                <a:srgbClr val="FFFFFF"/>
              </a:solidFill>
              <a:latin typeface="Rockwell"/>
              <a:sym typeface="Arial"/>
            </a:endParaRPr>
          </a:p>
        </p:txBody>
      </p:sp>
      <p:sp>
        <p:nvSpPr>
          <p:cNvPr id="9" name="Rectangle 8">
            <a:extLst>
              <a:ext uri="{FF2B5EF4-FFF2-40B4-BE49-F238E27FC236}">
                <a16:creationId xmlns:a16="http://schemas.microsoft.com/office/drawing/2014/main" id="{8D3901CD-717F-0452-10F8-9F03E52BF4B5}"/>
              </a:ext>
            </a:extLst>
          </p:cNvPr>
          <p:cNvSpPr/>
          <p:nvPr/>
        </p:nvSpPr>
        <p:spPr>
          <a:xfrm>
            <a:off x="3035293" y="2562401"/>
            <a:ext cx="3060707" cy="316723"/>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400" kern="0" dirty="0">
              <a:solidFill>
                <a:srgbClr val="FFFFFF"/>
              </a:solidFill>
              <a:latin typeface="Rockwell"/>
              <a:sym typeface="Arial"/>
            </a:endParaRPr>
          </a:p>
        </p:txBody>
      </p:sp>
      <p:pic>
        <p:nvPicPr>
          <p:cNvPr id="16" name="Picture 15">
            <a:extLst>
              <a:ext uri="{FF2B5EF4-FFF2-40B4-BE49-F238E27FC236}">
                <a16:creationId xmlns:a16="http://schemas.microsoft.com/office/drawing/2014/main" id="{6F90FEAA-F144-1E47-E7D9-B470F4E3C318}"/>
              </a:ext>
            </a:extLst>
          </p:cNvPr>
          <p:cNvPicPr>
            <a:picLocks noChangeAspect="1"/>
          </p:cNvPicPr>
          <p:nvPr/>
        </p:nvPicPr>
        <p:blipFill>
          <a:blip r:embed="rId4"/>
          <a:stretch>
            <a:fillRect/>
          </a:stretch>
        </p:blipFill>
        <p:spPr>
          <a:xfrm>
            <a:off x="241866" y="1435658"/>
            <a:ext cx="1453703" cy="4732268"/>
          </a:xfrm>
          <a:prstGeom prst="rect">
            <a:avLst/>
          </a:prstGeom>
          <a:ln w="38100">
            <a:solidFill>
              <a:srgbClr val="30B1B8"/>
            </a:solidFill>
          </a:ln>
        </p:spPr>
      </p:pic>
      <p:sp>
        <p:nvSpPr>
          <p:cNvPr id="17" name="Rectangle 16">
            <a:extLst>
              <a:ext uri="{FF2B5EF4-FFF2-40B4-BE49-F238E27FC236}">
                <a16:creationId xmlns:a16="http://schemas.microsoft.com/office/drawing/2014/main" id="{8B756538-6E76-D9B6-BD70-2E511A5911F4}"/>
              </a:ext>
            </a:extLst>
          </p:cNvPr>
          <p:cNvSpPr/>
          <p:nvPr/>
        </p:nvSpPr>
        <p:spPr>
          <a:xfrm>
            <a:off x="262827" y="5447059"/>
            <a:ext cx="1432741" cy="311192"/>
          </a:xfrm>
          <a:prstGeom prst="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10">
              <a:buClr>
                <a:srgbClr val="000000"/>
              </a:buClr>
              <a:defRPr>
                <a:latin typeface="Rockwell"/>
              </a:defRPr>
            </a:pPr>
            <a:endParaRPr lang="en-US" sz="1400" kern="0" dirty="0">
              <a:solidFill>
                <a:srgbClr val="FFFFFF"/>
              </a:solidFill>
              <a:latin typeface="Rockwell"/>
              <a:sym typeface="Arial"/>
            </a:endParaRPr>
          </a:p>
        </p:txBody>
      </p:sp>
    </p:spTree>
    <p:extLst>
      <p:ext uri="{BB962C8B-B14F-4D97-AF65-F5344CB8AC3E}">
        <p14:creationId xmlns:p14="http://schemas.microsoft.com/office/powerpoint/2010/main" val="171015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9C115-7C9E-58F5-6C3A-9F3194C3B3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CA5E78-0230-45CA-23B0-C520C00B5E82}"/>
              </a:ext>
            </a:extLst>
          </p:cNvPr>
          <p:cNvSpPr>
            <a:spLocks noGrp="1"/>
          </p:cNvSpPr>
          <p:nvPr>
            <p:ph type="title"/>
          </p:nvPr>
        </p:nvSpPr>
        <p:spPr>
          <a:xfrm>
            <a:off x="514927" y="149069"/>
            <a:ext cx="10515600" cy="1325563"/>
          </a:xfrm>
        </p:spPr>
        <p:txBody>
          <a:bodyPr/>
          <a:lstStyle/>
          <a:p>
            <a:r>
              <a:rPr lang="en-US" dirty="0">
                <a:solidFill>
                  <a:srgbClr val="000000"/>
                </a:solidFill>
                <a:latin typeface="Rockwell"/>
              </a:rPr>
              <a:t>Family Access – App Only</a:t>
            </a:r>
          </a:p>
        </p:txBody>
      </p:sp>
      <p:sp>
        <p:nvSpPr>
          <p:cNvPr id="418" name="Google Shape;418;p30"/>
          <p:cNvSpPr/>
          <p:nvPr/>
        </p:nvSpPr>
        <p:spPr>
          <a:xfrm>
            <a:off x="468273" y="4742406"/>
            <a:ext cx="5626259" cy="1458527"/>
          </a:xfrm>
          <a:prstGeom prst="roundRect">
            <a:avLst>
              <a:gd name="adj" fmla="val 16667"/>
            </a:avLst>
          </a:prstGeom>
          <a:solidFill>
            <a:schemeClr val="lt1"/>
          </a:solidFill>
          <a:ln w="38100">
            <a:solidFill>
              <a:srgbClr val="30B1B8"/>
            </a:solidFill>
          </a:ln>
          <a:effectLst>
            <a:outerShdw blurRad="50800" dist="25400" dir="5400000" rotWithShape="0">
              <a:srgbClr val="000000">
                <a:alpha val="44313"/>
              </a:srgbClr>
            </a:outerShdw>
          </a:effectLst>
        </p:spPr>
        <p:txBody>
          <a:bodyPr spcFirstLastPara="1" wrap="square" lIns="121900" tIns="60933" rIns="121900" bIns="60933" anchor="ctr" anchorCtr="0">
            <a:noAutofit/>
          </a:bodyPr>
          <a:lstStyle/>
          <a:p>
            <a:pPr algn="ctr" defTabSz="914354">
              <a:buClr>
                <a:srgbClr val="000000"/>
              </a:buClr>
              <a:buSzPts val="1050"/>
              <a:defRPr>
                <a:latin typeface="Rockwell"/>
              </a:defRPr>
            </a:pPr>
            <a:r>
              <a:rPr lang="en-US" sz="1600" dirty="0">
                <a:solidFill>
                  <a:srgbClr val="373C3A"/>
                </a:solidFill>
                <a:latin typeface="Rockwell"/>
                <a:ea typeface="Roboto"/>
                <a:cs typeface="Roboto"/>
                <a:sym typeface="Roboto"/>
              </a:rPr>
              <a:t>The PBIS Rewards family app includes point details, referrals (if applicable), purchases, upcoming events, registered events, list of teachers with contact info, and parent messaging.</a:t>
            </a:r>
            <a:endParaRPr lang="en-US" sz="1600">
              <a:solidFill>
                <a:srgbClr val="242729"/>
              </a:solidFill>
              <a:latin typeface="Rockwell"/>
              <a:cs typeface="Arial"/>
              <a:sym typeface="Arial"/>
            </a:endParaRPr>
          </a:p>
        </p:txBody>
      </p:sp>
      <p:pic>
        <p:nvPicPr>
          <p:cNvPr id="419" name="Google Shape;419;p30"/>
          <p:cNvPicPr preferRelativeResize="0"/>
          <p:nvPr/>
        </p:nvPicPr>
        <p:blipFill rotWithShape="1">
          <a:blip r:embed="rId3"/>
          <a:srcRect/>
          <a:stretch/>
        </p:blipFill>
        <p:spPr>
          <a:xfrm rot="20909101">
            <a:off x="6795624" y="1865216"/>
            <a:ext cx="2574664" cy="3382411"/>
          </a:xfrm>
          <a:prstGeom prst="rect">
            <a:avLst/>
          </a:prstGeom>
          <a:noFill/>
          <a:ln w="38100">
            <a:solidFill>
              <a:srgbClr val="30B1B8"/>
            </a:solidFill>
          </a:ln>
        </p:spPr>
      </p:pic>
      <p:grpSp>
        <p:nvGrpSpPr>
          <p:cNvPr id="422" name="Google Shape;422;p30"/>
          <p:cNvGrpSpPr/>
          <p:nvPr/>
        </p:nvGrpSpPr>
        <p:grpSpPr>
          <a:xfrm rot="703930">
            <a:off x="9293890" y="1823571"/>
            <a:ext cx="2430735" cy="4839301"/>
            <a:chOff x="2547150" y="238125"/>
            <a:chExt cx="2525675" cy="5238750"/>
          </a:xfrm>
        </p:grpSpPr>
        <p:sp>
          <p:nvSpPr>
            <p:cNvPr id="423" name="Google Shape;423;p30"/>
            <p:cNvSpPr/>
            <p:nvPr/>
          </p:nvSpPr>
          <p:spPr>
            <a:xfrm>
              <a:off x="2547150" y="238125"/>
              <a:ext cx="2525675" cy="5238750"/>
            </a:xfrm>
            <a:custGeom>
              <a:avLst/>
              <a:gdLst/>
              <a:ahLst/>
              <a:cxnLst/>
              <a:rect l="l" t="t" r="r" b="b"/>
              <a:pathLst>
                <a:path w="101027" h="209550" extrusionOk="0">
                  <a:moveTo>
                    <a:pt x="98629" y="18886"/>
                  </a:moveTo>
                  <a:lnTo>
                    <a:pt x="98629" y="190364"/>
                  </a:lnTo>
                  <a:lnTo>
                    <a:pt x="2398" y="190364"/>
                  </a:lnTo>
                  <a:lnTo>
                    <a:pt x="2398" y="18886"/>
                  </a:lnTo>
                  <a:close/>
                  <a:moveTo>
                    <a:pt x="10343" y="0"/>
                  </a:moveTo>
                  <a:lnTo>
                    <a:pt x="9293" y="75"/>
                  </a:lnTo>
                  <a:lnTo>
                    <a:pt x="8244" y="225"/>
                  </a:lnTo>
                  <a:lnTo>
                    <a:pt x="7270" y="450"/>
                  </a:lnTo>
                  <a:lnTo>
                    <a:pt x="6295" y="824"/>
                  </a:lnTo>
                  <a:lnTo>
                    <a:pt x="5396" y="1274"/>
                  </a:lnTo>
                  <a:lnTo>
                    <a:pt x="4572" y="1799"/>
                  </a:lnTo>
                  <a:lnTo>
                    <a:pt x="3747" y="2398"/>
                  </a:lnTo>
                  <a:lnTo>
                    <a:pt x="2998" y="3073"/>
                  </a:lnTo>
                  <a:lnTo>
                    <a:pt x="2323" y="3747"/>
                  </a:lnTo>
                  <a:lnTo>
                    <a:pt x="1724" y="4572"/>
                  </a:lnTo>
                  <a:lnTo>
                    <a:pt x="1199" y="5396"/>
                  </a:lnTo>
                  <a:lnTo>
                    <a:pt x="824" y="6370"/>
                  </a:lnTo>
                  <a:lnTo>
                    <a:pt x="450" y="7270"/>
                  </a:lnTo>
                  <a:lnTo>
                    <a:pt x="225" y="8319"/>
                  </a:lnTo>
                  <a:lnTo>
                    <a:pt x="0" y="9293"/>
                  </a:lnTo>
                  <a:lnTo>
                    <a:pt x="0" y="10343"/>
                  </a:lnTo>
                  <a:lnTo>
                    <a:pt x="0" y="199207"/>
                  </a:lnTo>
                  <a:lnTo>
                    <a:pt x="0" y="200257"/>
                  </a:lnTo>
                  <a:lnTo>
                    <a:pt x="225" y="201231"/>
                  </a:lnTo>
                  <a:lnTo>
                    <a:pt x="450" y="202280"/>
                  </a:lnTo>
                  <a:lnTo>
                    <a:pt x="824" y="203180"/>
                  </a:lnTo>
                  <a:lnTo>
                    <a:pt x="1199" y="204154"/>
                  </a:lnTo>
                  <a:lnTo>
                    <a:pt x="1724" y="204978"/>
                  </a:lnTo>
                  <a:lnTo>
                    <a:pt x="2323" y="205803"/>
                  </a:lnTo>
                  <a:lnTo>
                    <a:pt x="2998" y="206477"/>
                  </a:lnTo>
                  <a:lnTo>
                    <a:pt x="3747" y="207152"/>
                  </a:lnTo>
                  <a:lnTo>
                    <a:pt x="4572" y="207751"/>
                  </a:lnTo>
                  <a:lnTo>
                    <a:pt x="5396" y="208276"/>
                  </a:lnTo>
                  <a:lnTo>
                    <a:pt x="6295" y="208726"/>
                  </a:lnTo>
                  <a:lnTo>
                    <a:pt x="7270" y="209100"/>
                  </a:lnTo>
                  <a:lnTo>
                    <a:pt x="8244" y="209325"/>
                  </a:lnTo>
                  <a:lnTo>
                    <a:pt x="9293" y="209475"/>
                  </a:lnTo>
                  <a:lnTo>
                    <a:pt x="10343" y="209550"/>
                  </a:lnTo>
                  <a:lnTo>
                    <a:pt x="90610" y="209550"/>
                  </a:lnTo>
                  <a:lnTo>
                    <a:pt x="91659" y="209475"/>
                  </a:lnTo>
                  <a:lnTo>
                    <a:pt x="92708" y="209325"/>
                  </a:lnTo>
                  <a:lnTo>
                    <a:pt x="93682" y="209100"/>
                  </a:lnTo>
                  <a:lnTo>
                    <a:pt x="94657" y="208726"/>
                  </a:lnTo>
                  <a:lnTo>
                    <a:pt x="95556" y="208276"/>
                  </a:lnTo>
                  <a:lnTo>
                    <a:pt x="96455" y="207751"/>
                  </a:lnTo>
                  <a:lnTo>
                    <a:pt x="97205" y="207152"/>
                  </a:lnTo>
                  <a:lnTo>
                    <a:pt x="97954" y="206477"/>
                  </a:lnTo>
                  <a:lnTo>
                    <a:pt x="98629" y="205803"/>
                  </a:lnTo>
                  <a:lnTo>
                    <a:pt x="99228" y="204978"/>
                  </a:lnTo>
                  <a:lnTo>
                    <a:pt x="99753" y="204154"/>
                  </a:lnTo>
                  <a:lnTo>
                    <a:pt x="100203" y="203180"/>
                  </a:lnTo>
                  <a:lnTo>
                    <a:pt x="100577" y="202280"/>
                  </a:lnTo>
                  <a:lnTo>
                    <a:pt x="100802" y="201231"/>
                  </a:lnTo>
                  <a:lnTo>
                    <a:pt x="100952" y="200257"/>
                  </a:lnTo>
                  <a:lnTo>
                    <a:pt x="101027" y="199207"/>
                  </a:lnTo>
                  <a:lnTo>
                    <a:pt x="101027" y="10343"/>
                  </a:lnTo>
                  <a:lnTo>
                    <a:pt x="100952" y="9293"/>
                  </a:lnTo>
                  <a:lnTo>
                    <a:pt x="100802" y="8319"/>
                  </a:lnTo>
                  <a:lnTo>
                    <a:pt x="100577" y="7270"/>
                  </a:lnTo>
                  <a:lnTo>
                    <a:pt x="100203" y="6370"/>
                  </a:lnTo>
                  <a:lnTo>
                    <a:pt x="99753" y="5396"/>
                  </a:lnTo>
                  <a:lnTo>
                    <a:pt x="99228" y="4572"/>
                  </a:lnTo>
                  <a:lnTo>
                    <a:pt x="98629" y="3747"/>
                  </a:lnTo>
                  <a:lnTo>
                    <a:pt x="97954" y="3073"/>
                  </a:lnTo>
                  <a:lnTo>
                    <a:pt x="97205" y="2398"/>
                  </a:lnTo>
                  <a:lnTo>
                    <a:pt x="96455" y="1799"/>
                  </a:lnTo>
                  <a:lnTo>
                    <a:pt x="95556" y="1274"/>
                  </a:lnTo>
                  <a:lnTo>
                    <a:pt x="94657" y="824"/>
                  </a:lnTo>
                  <a:lnTo>
                    <a:pt x="93682" y="450"/>
                  </a:lnTo>
                  <a:lnTo>
                    <a:pt x="92708" y="225"/>
                  </a:lnTo>
                  <a:lnTo>
                    <a:pt x="91659" y="75"/>
                  </a:lnTo>
                  <a:lnTo>
                    <a:pt x="90610" y="0"/>
                  </a:lnTo>
                  <a:close/>
                </a:path>
              </a:pathLst>
            </a:custGeom>
            <a:solidFill>
              <a:srgbClr val="000000"/>
            </a:solidFill>
            <a:ln>
              <a:noFill/>
            </a:ln>
          </p:spPr>
          <p:txBody>
            <a:bodyPr spcFirstLastPara="1" wrap="square" lIns="121900" tIns="121900" rIns="121900" bIns="121900" anchor="ctr" anchorCtr="0">
              <a:noAutofit/>
            </a:bodyPr>
            <a:lstStyle/>
            <a:p>
              <a:pPr defTabSz="914354">
                <a:buClr>
                  <a:srgbClr val="000000"/>
                </a:buClr>
                <a:buSzPts val="1800"/>
                <a:defRPr>
                  <a:latin typeface="Rockwell"/>
                </a:defRPr>
              </a:pPr>
              <a:endParaRPr sz="2400" dirty="0">
                <a:solidFill>
                  <a:srgbClr val="242729"/>
                </a:solidFill>
                <a:latin typeface="Rockwell"/>
                <a:cs typeface="Arial"/>
                <a:sym typeface="Arial"/>
              </a:endParaRPr>
            </a:p>
          </p:txBody>
        </p:sp>
        <p:sp>
          <p:nvSpPr>
            <p:cNvPr id="424" name="Google Shape;424;p30"/>
            <p:cNvSpPr/>
            <p:nvPr/>
          </p:nvSpPr>
          <p:spPr>
            <a:xfrm>
              <a:off x="3557025" y="5147100"/>
              <a:ext cx="504050" cy="179900"/>
            </a:xfrm>
            <a:custGeom>
              <a:avLst/>
              <a:gdLst/>
              <a:ahLst/>
              <a:cxnLst/>
              <a:rect l="l" t="t" r="r" b="b"/>
              <a:pathLst>
                <a:path w="20162" h="7196" extrusionOk="0">
                  <a:moveTo>
                    <a:pt x="3598" y="0"/>
                  </a:moveTo>
                  <a:lnTo>
                    <a:pt x="2849" y="75"/>
                  </a:lnTo>
                  <a:lnTo>
                    <a:pt x="2174" y="300"/>
                  </a:lnTo>
                  <a:lnTo>
                    <a:pt x="1575" y="600"/>
                  </a:lnTo>
                  <a:lnTo>
                    <a:pt x="1050" y="1050"/>
                  </a:lnTo>
                  <a:lnTo>
                    <a:pt x="600" y="1574"/>
                  </a:lnTo>
                  <a:lnTo>
                    <a:pt x="301" y="2174"/>
                  </a:lnTo>
                  <a:lnTo>
                    <a:pt x="76" y="2848"/>
                  </a:lnTo>
                  <a:lnTo>
                    <a:pt x="1" y="3598"/>
                  </a:lnTo>
                  <a:lnTo>
                    <a:pt x="76" y="4347"/>
                  </a:lnTo>
                  <a:lnTo>
                    <a:pt x="301" y="5022"/>
                  </a:lnTo>
                  <a:lnTo>
                    <a:pt x="600" y="5621"/>
                  </a:lnTo>
                  <a:lnTo>
                    <a:pt x="1050" y="6146"/>
                  </a:lnTo>
                  <a:lnTo>
                    <a:pt x="1575" y="6596"/>
                  </a:lnTo>
                  <a:lnTo>
                    <a:pt x="2174" y="6896"/>
                  </a:lnTo>
                  <a:lnTo>
                    <a:pt x="2849" y="7120"/>
                  </a:lnTo>
                  <a:lnTo>
                    <a:pt x="3598" y="7195"/>
                  </a:lnTo>
                  <a:lnTo>
                    <a:pt x="16639" y="7195"/>
                  </a:lnTo>
                  <a:lnTo>
                    <a:pt x="17313" y="7120"/>
                  </a:lnTo>
                  <a:lnTo>
                    <a:pt x="17988" y="6896"/>
                  </a:lnTo>
                  <a:lnTo>
                    <a:pt x="18587" y="6596"/>
                  </a:lnTo>
                  <a:lnTo>
                    <a:pt x="19112" y="6146"/>
                  </a:lnTo>
                  <a:lnTo>
                    <a:pt x="19562" y="5621"/>
                  </a:lnTo>
                  <a:lnTo>
                    <a:pt x="19861" y="5022"/>
                  </a:lnTo>
                  <a:lnTo>
                    <a:pt x="20086" y="4347"/>
                  </a:lnTo>
                  <a:lnTo>
                    <a:pt x="20161" y="3598"/>
                  </a:lnTo>
                  <a:lnTo>
                    <a:pt x="20086" y="2848"/>
                  </a:lnTo>
                  <a:lnTo>
                    <a:pt x="19861" y="2174"/>
                  </a:lnTo>
                  <a:lnTo>
                    <a:pt x="19562" y="1574"/>
                  </a:lnTo>
                  <a:lnTo>
                    <a:pt x="19112" y="1050"/>
                  </a:lnTo>
                  <a:lnTo>
                    <a:pt x="18587" y="600"/>
                  </a:lnTo>
                  <a:lnTo>
                    <a:pt x="17988" y="300"/>
                  </a:lnTo>
                  <a:lnTo>
                    <a:pt x="17313" y="75"/>
                  </a:lnTo>
                  <a:lnTo>
                    <a:pt x="16639" y="0"/>
                  </a:lnTo>
                  <a:close/>
                </a:path>
              </a:pathLst>
            </a:custGeom>
            <a:solidFill>
              <a:srgbClr val="434343"/>
            </a:solidFill>
            <a:ln>
              <a:noFill/>
            </a:ln>
          </p:spPr>
          <p:txBody>
            <a:bodyPr spcFirstLastPara="1" wrap="square" lIns="121900" tIns="121900" rIns="121900" bIns="121900" anchor="ctr" anchorCtr="0">
              <a:noAutofit/>
            </a:bodyPr>
            <a:lstStyle/>
            <a:p>
              <a:pPr defTabSz="914354">
                <a:buClr>
                  <a:srgbClr val="000000"/>
                </a:buClr>
                <a:buSzPts val="1800"/>
                <a:defRPr>
                  <a:latin typeface="Rockwell"/>
                </a:defRPr>
              </a:pPr>
              <a:endParaRPr sz="2400" dirty="0">
                <a:solidFill>
                  <a:srgbClr val="242729"/>
                </a:solidFill>
                <a:latin typeface="Rockwell"/>
                <a:cs typeface="Arial"/>
                <a:sym typeface="Arial"/>
              </a:endParaRPr>
            </a:p>
          </p:txBody>
        </p:sp>
        <p:sp>
          <p:nvSpPr>
            <p:cNvPr id="425" name="Google Shape;425;p30"/>
            <p:cNvSpPr/>
            <p:nvPr/>
          </p:nvSpPr>
          <p:spPr>
            <a:xfrm>
              <a:off x="3008050" y="423600"/>
              <a:ext cx="99325" cy="99325"/>
            </a:xfrm>
            <a:custGeom>
              <a:avLst/>
              <a:gdLst/>
              <a:ahLst/>
              <a:cxnLst/>
              <a:rect l="l" t="t" r="r" b="b"/>
              <a:pathLst>
                <a:path w="3973" h="3973" extrusionOk="0">
                  <a:moveTo>
                    <a:pt x="2024" y="1"/>
                  </a:moveTo>
                  <a:lnTo>
                    <a:pt x="1575" y="76"/>
                  </a:lnTo>
                  <a:lnTo>
                    <a:pt x="1200" y="151"/>
                  </a:lnTo>
                  <a:lnTo>
                    <a:pt x="900" y="375"/>
                  </a:lnTo>
                  <a:lnTo>
                    <a:pt x="600" y="600"/>
                  </a:lnTo>
                  <a:lnTo>
                    <a:pt x="375" y="900"/>
                  </a:lnTo>
                  <a:lnTo>
                    <a:pt x="151" y="1200"/>
                  </a:lnTo>
                  <a:lnTo>
                    <a:pt x="76" y="1575"/>
                  </a:lnTo>
                  <a:lnTo>
                    <a:pt x="1" y="2024"/>
                  </a:lnTo>
                  <a:lnTo>
                    <a:pt x="76" y="2399"/>
                  </a:lnTo>
                  <a:lnTo>
                    <a:pt x="151" y="2774"/>
                  </a:lnTo>
                  <a:lnTo>
                    <a:pt x="375" y="3073"/>
                  </a:lnTo>
                  <a:lnTo>
                    <a:pt x="600" y="3373"/>
                  </a:lnTo>
                  <a:lnTo>
                    <a:pt x="900" y="3673"/>
                  </a:lnTo>
                  <a:lnTo>
                    <a:pt x="1200" y="3823"/>
                  </a:lnTo>
                  <a:lnTo>
                    <a:pt x="1575" y="3973"/>
                  </a:lnTo>
                  <a:lnTo>
                    <a:pt x="2399" y="3973"/>
                  </a:lnTo>
                  <a:lnTo>
                    <a:pt x="2774"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4" y="151"/>
                  </a:lnTo>
                  <a:lnTo>
                    <a:pt x="2399" y="76"/>
                  </a:lnTo>
                  <a:lnTo>
                    <a:pt x="2024" y="1"/>
                  </a:lnTo>
                  <a:close/>
                </a:path>
              </a:pathLst>
            </a:custGeom>
            <a:solidFill>
              <a:srgbClr val="434343"/>
            </a:solidFill>
            <a:ln>
              <a:noFill/>
            </a:ln>
          </p:spPr>
          <p:txBody>
            <a:bodyPr spcFirstLastPara="1" wrap="square" lIns="121900" tIns="121900" rIns="121900" bIns="121900" anchor="ctr" anchorCtr="0">
              <a:noAutofit/>
            </a:bodyPr>
            <a:lstStyle/>
            <a:p>
              <a:pPr defTabSz="914354">
                <a:buClr>
                  <a:srgbClr val="000000"/>
                </a:buClr>
                <a:buSzPts val="1800"/>
                <a:defRPr>
                  <a:latin typeface="Rockwell"/>
                </a:defRPr>
              </a:pPr>
              <a:endParaRPr sz="2400" dirty="0">
                <a:solidFill>
                  <a:srgbClr val="242729"/>
                </a:solidFill>
                <a:latin typeface="Rockwell"/>
                <a:cs typeface="Arial"/>
                <a:sym typeface="Arial"/>
              </a:endParaRPr>
            </a:p>
          </p:txBody>
        </p:sp>
        <p:sp>
          <p:nvSpPr>
            <p:cNvPr id="426" name="Google Shape;426;p30"/>
            <p:cNvSpPr/>
            <p:nvPr/>
          </p:nvSpPr>
          <p:spPr>
            <a:xfrm>
              <a:off x="3566400" y="434850"/>
              <a:ext cx="487175" cy="76850"/>
            </a:xfrm>
            <a:custGeom>
              <a:avLst/>
              <a:gdLst/>
              <a:ahLst/>
              <a:cxnLst/>
              <a:rect l="l" t="t" r="r" b="b"/>
              <a:pathLst>
                <a:path w="19487" h="3074" extrusionOk="0">
                  <a:moveTo>
                    <a:pt x="1275" y="0"/>
                  </a:moveTo>
                  <a:lnTo>
                    <a:pt x="1050" y="75"/>
                  </a:lnTo>
                  <a:lnTo>
                    <a:pt x="750" y="150"/>
                  </a:lnTo>
                  <a:lnTo>
                    <a:pt x="525" y="300"/>
                  </a:lnTo>
                  <a:lnTo>
                    <a:pt x="375" y="450"/>
                  </a:lnTo>
                  <a:lnTo>
                    <a:pt x="225" y="675"/>
                  </a:lnTo>
                  <a:lnTo>
                    <a:pt x="75" y="975"/>
                  </a:lnTo>
                  <a:lnTo>
                    <a:pt x="1" y="1274"/>
                  </a:lnTo>
                  <a:lnTo>
                    <a:pt x="1" y="1574"/>
                  </a:lnTo>
                  <a:lnTo>
                    <a:pt x="1" y="1874"/>
                  </a:lnTo>
                  <a:lnTo>
                    <a:pt x="75" y="2174"/>
                  </a:lnTo>
                  <a:lnTo>
                    <a:pt x="225" y="2399"/>
                  </a:lnTo>
                  <a:lnTo>
                    <a:pt x="375" y="2623"/>
                  </a:lnTo>
                  <a:lnTo>
                    <a:pt x="525" y="2773"/>
                  </a:lnTo>
                  <a:lnTo>
                    <a:pt x="750" y="2923"/>
                  </a:lnTo>
                  <a:lnTo>
                    <a:pt x="1050" y="2998"/>
                  </a:lnTo>
                  <a:lnTo>
                    <a:pt x="1275" y="3073"/>
                  </a:lnTo>
                  <a:lnTo>
                    <a:pt x="18137" y="3073"/>
                  </a:lnTo>
                  <a:lnTo>
                    <a:pt x="18437" y="2998"/>
                  </a:lnTo>
                  <a:lnTo>
                    <a:pt x="18662" y="2923"/>
                  </a:lnTo>
                  <a:lnTo>
                    <a:pt x="18887" y="2773"/>
                  </a:lnTo>
                  <a:lnTo>
                    <a:pt x="19112" y="2623"/>
                  </a:lnTo>
                  <a:lnTo>
                    <a:pt x="19262" y="2399"/>
                  </a:lnTo>
                  <a:lnTo>
                    <a:pt x="19337" y="2174"/>
                  </a:lnTo>
                  <a:lnTo>
                    <a:pt x="19412" y="1874"/>
                  </a:lnTo>
                  <a:lnTo>
                    <a:pt x="19486" y="1574"/>
                  </a:lnTo>
                  <a:lnTo>
                    <a:pt x="19412" y="1274"/>
                  </a:lnTo>
                  <a:lnTo>
                    <a:pt x="19337" y="975"/>
                  </a:lnTo>
                  <a:lnTo>
                    <a:pt x="19262" y="675"/>
                  </a:lnTo>
                  <a:lnTo>
                    <a:pt x="19112" y="450"/>
                  </a:lnTo>
                  <a:lnTo>
                    <a:pt x="18887" y="300"/>
                  </a:lnTo>
                  <a:lnTo>
                    <a:pt x="18662" y="150"/>
                  </a:lnTo>
                  <a:lnTo>
                    <a:pt x="18437" y="75"/>
                  </a:lnTo>
                  <a:lnTo>
                    <a:pt x="18137" y="0"/>
                  </a:lnTo>
                  <a:close/>
                </a:path>
              </a:pathLst>
            </a:custGeom>
            <a:solidFill>
              <a:srgbClr val="434343"/>
            </a:solidFill>
            <a:ln>
              <a:noFill/>
            </a:ln>
          </p:spPr>
          <p:txBody>
            <a:bodyPr spcFirstLastPara="1" wrap="square" lIns="121900" tIns="121900" rIns="121900" bIns="121900" anchor="ctr" anchorCtr="0">
              <a:noAutofit/>
            </a:bodyPr>
            <a:lstStyle/>
            <a:p>
              <a:pPr defTabSz="914354">
                <a:buClr>
                  <a:srgbClr val="000000"/>
                </a:buClr>
                <a:buSzPts val="1800"/>
                <a:defRPr>
                  <a:latin typeface="Rockwell"/>
                </a:defRPr>
              </a:pPr>
              <a:endParaRPr sz="2400" dirty="0">
                <a:solidFill>
                  <a:srgbClr val="242729"/>
                </a:solidFill>
                <a:latin typeface="Rockwell"/>
                <a:cs typeface="Arial"/>
                <a:sym typeface="Arial"/>
              </a:endParaRPr>
            </a:p>
          </p:txBody>
        </p:sp>
      </p:grpSp>
      <p:pic>
        <p:nvPicPr>
          <p:cNvPr id="3" name="Picture 2">
            <a:extLst>
              <a:ext uri="{FF2B5EF4-FFF2-40B4-BE49-F238E27FC236}">
                <a16:creationId xmlns:a16="http://schemas.microsoft.com/office/drawing/2014/main" id="{58EA5A0B-7818-45C0-A4F2-A2D1DCC70234}"/>
              </a:ext>
            </a:extLst>
          </p:cNvPr>
          <p:cNvPicPr>
            <a:picLocks noChangeAspect="1"/>
          </p:cNvPicPr>
          <p:nvPr/>
        </p:nvPicPr>
        <p:blipFill>
          <a:blip r:embed="rId4"/>
          <a:srcRect t="11207" b="11207"/>
          <a:stretch/>
        </p:blipFill>
        <p:spPr>
          <a:xfrm>
            <a:off x="387349" y="1642274"/>
            <a:ext cx="5708651" cy="2952751"/>
          </a:xfrm>
          <a:prstGeom prst="flowChartAlternateProcess">
            <a:avLst/>
          </a:prstGeom>
          <a:ln w="38100">
            <a:solidFill>
              <a:srgbClr val="30B1B8"/>
            </a:solidFill>
          </a:ln>
        </p:spPr>
      </p:pic>
      <p:pic>
        <p:nvPicPr>
          <p:cNvPr id="16" name="Picture 15" descr="A screenshot of a phone&#10;&#10;Description automatically generated">
            <a:extLst>
              <a:ext uri="{FF2B5EF4-FFF2-40B4-BE49-F238E27FC236}">
                <a16:creationId xmlns:a16="http://schemas.microsoft.com/office/drawing/2014/main" id="{D5D05F08-6257-EEF0-28A2-80D512EB5A6F}"/>
              </a:ext>
            </a:extLst>
          </p:cNvPr>
          <p:cNvPicPr>
            <a:picLocks noChangeAspect="1"/>
          </p:cNvPicPr>
          <p:nvPr/>
        </p:nvPicPr>
        <p:blipFill>
          <a:blip r:embed="rId5"/>
          <a:stretch>
            <a:fillRect/>
          </a:stretch>
        </p:blipFill>
        <p:spPr>
          <a:xfrm rot="697347">
            <a:off x="9347093" y="2225965"/>
            <a:ext cx="2315179" cy="4034521"/>
          </a:xfrm>
          <a:prstGeom prst="rect">
            <a:avLst/>
          </a:prstGeom>
          <a:ln>
            <a:noFill/>
          </a:ln>
          <a:effectLst>
            <a:outerShdw blurRad="107950" dist="12700" dir="5400000" algn="ctr">
              <a:srgbClr val="000000"/>
            </a:outerShdw>
          </a:effectLst>
        </p:spPr>
      </p:pic>
    </p:spTree>
    <p:extLst>
      <p:ext uri="{BB962C8B-B14F-4D97-AF65-F5344CB8AC3E}">
        <p14:creationId xmlns:p14="http://schemas.microsoft.com/office/powerpoint/2010/main" val="2427560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5B2F0-F700-B3CF-049A-8DC31AC666A6}"/>
              </a:ext>
            </a:extLst>
          </p:cNvPr>
          <p:cNvSpPr>
            <a:spLocks noGrp="1"/>
          </p:cNvSpPr>
          <p:nvPr>
            <p:ph type="title"/>
          </p:nvPr>
        </p:nvSpPr>
        <p:spPr>
          <a:xfrm>
            <a:off x="514927" y="149068"/>
            <a:ext cx="10515600" cy="1325563"/>
          </a:xfrm>
        </p:spPr>
        <p:txBody>
          <a:bodyPr/>
          <a:lstStyle/>
          <a:p>
            <a:r>
              <a:rPr lang="en-US">
                <a:solidFill>
                  <a:srgbClr val="000000"/>
                </a:solidFill>
                <a:latin typeface="Rockwell"/>
              </a:rPr>
              <a:t>Questions</a:t>
            </a:r>
          </a:p>
        </p:txBody>
      </p:sp>
      <p:pic>
        <p:nvPicPr>
          <p:cNvPr id="5" name="Picture 4" descr="The Art of Asking Questions">
            <a:extLst>
              <a:ext uri="{FF2B5EF4-FFF2-40B4-BE49-F238E27FC236}">
                <a16:creationId xmlns:a16="http://schemas.microsoft.com/office/drawing/2014/main" id="{7A739D43-EA12-86A1-8F90-2A3B5E62379A}"/>
              </a:ext>
            </a:extLst>
          </p:cNvPr>
          <p:cNvPicPr>
            <a:picLocks noChangeAspect="1"/>
          </p:cNvPicPr>
          <p:nvPr/>
        </p:nvPicPr>
        <p:blipFill>
          <a:blip r:embed="rId2"/>
          <a:stretch>
            <a:fillRect/>
          </a:stretch>
        </p:blipFill>
        <p:spPr>
          <a:xfrm>
            <a:off x="2263516" y="1474631"/>
            <a:ext cx="7664968" cy="4487475"/>
          </a:xfrm>
          <a:prstGeom prst="rect">
            <a:avLst/>
          </a:prstGeom>
        </p:spPr>
      </p:pic>
    </p:spTree>
    <p:extLst>
      <p:ext uri="{BB962C8B-B14F-4D97-AF65-F5344CB8AC3E}">
        <p14:creationId xmlns:p14="http://schemas.microsoft.com/office/powerpoint/2010/main" val="307115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7AB2D6-5639-4C4B-A774-CA9880A61348}"/>
              </a:ext>
            </a:extLst>
          </p:cNvPr>
          <p:cNvPicPr>
            <a:picLocks noChangeAspect="1"/>
          </p:cNvPicPr>
          <p:nvPr/>
        </p:nvPicPr>
        <p:blipFill rotWithShape="1">
          <a:blip r:embed="rId2"/>
          <a:srcRect b="10296"/>
          <a:stretch/>
        </p:blipFill>
        <p:spPr>
          <a:xfrm>
            <a:off x="2892759" y="1798483"/>
            <a:ext cx="6398356" cy="421922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reflection blurRad="6350" stA="50000" endA="300" endPos="55000" dir="5400000" sy="-100000" algn="bl" rotWithShape="0"/>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778281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5B2F0-F700-B3CF-049A-8DC31AC666A6}"/>
              </a:ext>
            </a:extLst>
          </p:cNvPr>
          <p:cNvSpPr>
            <a:spLocks noGrp="1"/>
          </p:cNvSpPr>
          <p:nvPr>
            <p:ph type="title"/>
          </p:nvPr>
        </p:nvSpPr>
        <p:spPr>
          <a:xfrm>
            <a:off x="514927" y="149068"/>
            <a:ext cx="10515600" cy="1325563"/>
          </a:xfrm>
        </p:spPr>
        <p:txBody>
          <a:bodyPr/>
          <a:lstStyle/>
          <a:p>
            <a:r>
              <a:rPr lang="en-US"/>
              <a:t>PBIS Rewards Resource Center</a:t>
            </a:r>
          </a:p>
        </p:txBody>
      </p:sp>
      <p:pic>
        <p:nvPicPr>
          <p:cNvPr id="1026" name="Picture 2">
            <a:extLst>
              <a:ext uri="{FF2B5EF4-FFF2-40B4-BE49-F238E27FC236}">
                <a16:creationId xmlns:a16="http://schemas.microsoft.com/office/drawing/2014/main" id="{D5559ED4-6460-933D-DB6D-4A66EA23D1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235383" y="1260725"/>
            <a:ext cx="9456151" cy="4940377"/>
          </a:xfrm>
          <a:prstGeom prst="rect">
            <a:avLst/>
          </a:prstGeom>
          <a:noFill/>
          <a:ln w="38100">
            <a:solidFill>
              <a:srgbClr val="30B1B8"/>
            </a:solidFill>
          </a:ln>
          <a:extLst>
            <a:ext uri="{909E8E84-426E-40DD-AFC4-6F175D3DCCD1}">
              <a14:hiddenFill xmlns:a14="http://schemas.microsoft.com/office/drawing/2010/main">
                <a:solidFill>
                  <a:srgbClr val="FFFFFF"/>
                </a:solidFill>
              </a14:hiddenFill>
            </a:ext>
          </a:extLst>
        </p:spPr>
      </p:pic>
      <p:sp>
        <p:nvSpPr>
          <p:cNvPr id="8" name="Arrow: Right 7">
            <a:extLst>
              <a:ext uri="{FF2B5EF4-FFF2-40B4-BE49-F238E27FC236}">
                <a16:creationId xmlns:a16="http://schemas.microsoft.com/office/drawing/2014/main" id="{0BCF6807-379D-454F-9420-238249949C83}"/>
              </a:ext>
            </a:extLst>
          </p:cNvPr>
          <p:cNvSpPr/>
          <p:nvPr/>
        </p:nvSpPr>
        <p:spPr>
          <a:xfrm rot="8299824">
            <a:off x="10504284" y="708957"/>
            <a:ext cx="1035243" cy="528380"/>
          </a:xfrm>
          <a:prstGeom prst="rightArrow">
            <a:avLst/>
          </a:prstGeom>
          <a:solidFill>
            <a:srgbClr val="30B1B8"/>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2400" kern="0">
              <a:solidFill>
                <a:srgbClr val="FFFFFF"/>
              </a:solidFill>
              <a:latin typeface="Trebuchet MS" panose="020B0603020202020204"/>
              <a:sym typeface="Arial"/>
            </a:endParaRPr>
          </a:p>
        </p:txBody>
      </p:sp>
      <p:sp>
        <p:nvSpPr>
          <p:cNvPr id="10" name="Rectangle 9">
            <a:extLst>
              <a:ext uri="{FF2B5EF4-FFF2-40B4-BE49-F238E27FC236}">
                <a16:creationId xmlns:a16="http://schemas.microsoft.com/office/drawing/2014/main" id="{6FB6117A-84C0-47B9-9F38-8D9E98D2F092}"/>
              </a:ext>
            </a:extLst>
          </p:cNvPr>
          <p:cNvSpPr/>
          <p:nvPr/>
        </p:nvSpPr>
        <p:spPr>
          <a:xfrm>
            <a:off x="10234328" y="5715819"/>
            <a:ext cx="450552" cy="485283"/>
          </a:xfrm>
          <a:prstGeom prst="rect">
            <a:avLst/>
          </a:prstGeom>
          <a:noFill/>
          <a:ln w="5715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2400" kern="0">
              <a:solidFill>
                <a:srgbClr val="FFFFFF"/>
              </a:solidFill>
              <a:latin typeface="Trebuchet MS" panose="020B0603020202020204"/>
              <a:sym typeface="Arial"/>
            </a:endParaRPr>
          </a:p>
        </p:txBody>
      </p:sp>
      <p:grpSp>
        <p:nvGrpSpPr>
          <p:cNvPr id="13" name="Group 12">
            <a:extLst>
              <a:ext uri="{FF2B5EF4-FFF2-40B4-BE49-F238E27FC236}">
                <a16:creationId xmlns:a16="http://schemas.microsoft.com/office/drawing/2014/main" id="{AEC78CB7-6224-4228-95AE-CEAF5EF9E9C9}"/>
              </a:ext>
            </a:extLst>
          </p:cNvPr>
          <p:cNvGrpSpPr/>
          <p:nvPr/>
        </p:nvGrpSpPr>
        <p:grpSpPr>
          <a:xfrm>
            <a:off x="4479825" y="1641531"/>
            <a:ext cx="5870321" cy="4465187"/>
            <a:chOff x="3314685" y="1359066"/>
            <a:chExt cx="3750897" cy="3348890"/>
          </a:xfrm>
        </p:grpSpPr>
        <p:pic>
          <p:nvPicPr>
            <p:cNvPr id="14" name="Picture 13">
              <a:extLst>
                <a:ext uri="{FF2B5EF4-FFF2-40B4-BE49-F238E27FC236}">
                  <a16:creationId xmlns:a16="http://schemas.microsoft.com/office/drawing/2014/main" id="{A6F68B68-0A29-47FE-BD53-DF5049002535}"/>
                </a:ext>
              </a:extLst>
            </p:cNvPr>
            <p:cNvPicPr>
              <a:picLocks noChangeAspect="1"/>
            </p:cNvPicPr>
            <p:nvPr/>
          </p:nvPicPr>
          <p:blipFill rotWithShape="1">
            <a:blip r:embed="rId4"/>
            <a:srcRect t="3132"/>
            <a:stretch/>
          </p:blipFill>
          <p:spPr>
            <a:xfrm>
              <a:off x="3314685" y="1359066"/>
              <a:ext cx="2420805" cy="3348890"/>
            </a:xfrm>
            <a:prstGeom prst="rect">
              <a:avLst/>
            </a:prstGeom>
            <a:ln w="57150" cap="sq">
              <a:solidFill>
                <a:srgbClr val="30B1B8"/>
              </a:solidFill>
              <a:prstDash val="solid"/>
              <a:miter lim="800000"/>
            </a:ln>
            <a:effectLst>
              <a:outerShdw blurRad="50800" dist="38100" dir="2700000" algn="tl" rotWithShape="0">
                <a:srgbClr val="000000">
                  <a:alpha val="43000"/>
                </a:srgbClr>
              </a:outerShdw>
            </a:effectLst>
          </p:spPr>
        </p:pic>
        <p:cxnSp>
          <p:nvCxnSpPr>
            <p:cNvPr id="15" name="Straight Arrow Connector 14">
              <a:extLst>
                <a:ext uri="{FF2B5EF4-FFF2-40B4-BE49-F238E27FC236}">
                  <a16:creationId xmlns:a16="http://schemas.microsoft.com/office/drawing/2014/main" id="{459306E3-7CDF-46D0-A99F-FF51E90A2736}"/>
                </a:ext>
              </a:extLst>
            </p:cNvPr>
            <p:cNvCxnSpPr>
              <a:cxnSpLocks/>
            </p:cNvCxnSpPr>
            <p:nvPr/>
          </p:nvCxnSpPr>
          <p:spPr>
            <a:xfrm flipH="1" flipV="1">
              <a:off x="5121960" y="1729455"/>
              <a:ext cx="1943622" cy="2685327"/>
            </a:xfrm>
            <a:prstGeom prst="straightConnector1">
              <a:avLst/>
            </a:prstGeom>
            <a:ln w="57150" cap="flat" cmpd="sng" algn="ctr">
              <a:solidFill>
                <a:srgbClr val="30B1B8"/>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328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5B2F0-F700-B3CF-049A-8DC31AC666A6}"/>
              </a:ext>
            </a:extLst>
          </p:cNvPr>
          <p:cNvSpPr>
            <a:spLocks noGrp="1"/>
          </p:cNvSpPr>
          <p:nvPr>
            <p:ph type="title"/>
          </p:nvPr>
        </p:nvSpPr>
        <p:spPr>
          <a:xfrm>
            <a:off x="514927" y="149068"/>
            <a:ext cx="10515600" cy="1325563"/>
          </a:xfrm>
        </p:spPr>
        <p:txBody>
          <a:bodyPr/>
          <a:lstStyle/>
          <a:p>
            <a:r>
              <a:rPr lang="en-US"/>
              <a:t>PBIS Rewards Support Page</a:t>
            </a:r>
          </a:p>
        </p:txBody>
      </p:sp>
      <p:pic>
        <p:nvPicPr>
          <p:cNvPr id="9" name="Picture 8">
            <a:extLst>
              <a:ext uri="{FF2B5EF4-FFF2-40B4-BE49-F238E27FC236}">
                <a16:creationId xmlns:a16="http://schemas.microsoft.com/office/drawing/2014/main" id="{901E905B-FF2F-CFA9-B455-27663BECB20A}"/>
              </a:ext>
            </a:extLst>
          </p:cNvPr>
          <p:cNvPicPr>
            <a:picLocks noChangeAspect="1"/>
          </p:cNvPicPr>
          <p:nvPr/>
        </p:nvPicPr>
        <p:blipFill>
          <a:blip r:embed="rId3"/>
          <a:stretch>
            <a:fillRect/>
          </a:stretch>
        </p:blipFill>
        <p:spPr>
          <a:xfrm>
            <a:off x="924924" y="1474631"/>
            <a:ext cx="5951405" cy="4312444"/>
          </a:xfrm>
          <a:prstGeom prst="rect">
            <a:avLst/>
          </a:prstGeom>
          <a:ln w="28575">
            <a:solidFill>
              <a:srgbClr val="30B1B8"/>
            </a:solidFill>
          </a:ln>
        </p:spPr>
      </p:pic>
      <p:sp>
        <p:nvSpPr>
          <p:cNvPr id="16" name="Rectangle 15">
            <a:extLst>
              <a:ext uri="{FF2B5EF4-FFF2-40B4-BE49-F238E27FC236}">
                <a16:creationId xmlns:a16="http://schemas.microsoft.com/office/drawing/2014/main" id="{CA1BFF40-96A1-4EC0-AAD2-BB5633239E20}"/>
              </a:ext>
            </a:extLst>
          </p:cNvPr>
          <p:cNvSpPr/>
          <p:nvPr/>
        </p:nvSpPr>
        <p:spPr>
          <a:xfrm>
            <a:off x="1896511" y="1549985"/>
            <a:ext cx="1628743" cy="326943"/>
          </a:xfrm>
          <a:prstGeom prst="rect">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
        <p:nvSpPr>
          <p:cNvPr id="17" name="Rectangle 16">
            <a:extLst>
              <a:ext uri="{FF2B5EF4-FFF2-40B4-BE49-F238E27FC236}">
                <a16:creationId xmlns:a16="http://schemas.microsoft.com/office/drawing/2014/main" id="{1B77652E-D932-4064-884C-28B10564B0E4}"/>
              </a:ext>
            </a:extLst>
          </p:cNvPr>
          <p:cNvSpPr/>
          <p:nvPr/>
        </p:nvSpPr>
        <p:spPr>
          <a:xfrm>
            <a:off x="1364781" y="3429000"/>
            <a:ext cx="4636721" cy="2111117"/>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pic>
        <p:nvPicPr>
          <p:cNvPr id="19" name="Picture 18">
            <a:extLst>
              <a:ext uri="{FF2B5EF4-FFF2-40B4-BE49-F238E27FC236}">
                <a16:creationId xmlns:a16="http://schemas.microsoft.com/office/drawing/2014/main" id="{72C73A33-B229-CD72-5752-024A85B2246D}"/>
              </a:ext>
            </a:extLst>
          </p:cNvPr>
          <p:cNvPicPr>
            <a:picLocks noChangeAspect="1"/>
          </p:cNvPicPr>
          <p:nvPr/>
        </p:nvPicPr>
        <p:blipFill>
          <a:blip r:embed="rId4"/>
          <a:stretch>
            <a:fillRect/>
          </a:stretch>
        </p:blipFill>
        <p:spPr>
          <a:xfrm>
            <a:off x="6096001" y="4790666"/>
            <a:ext cx="703972" cy="742679"/>
          </a:xfrm>
          <a:prstGeom prst="rect">
            <a:avLst/>
          </a:prstGeom>
        </p:spPr>
      </p:pic>
      <p:sp>
        <p:nvSpPr>
          <p:cNvPr id="20" name="Arrow: Down 19">
            <a:extLst>
              <a:ext uri="{FF2B5EF4-FFF2-40B4-BE49-F238E27FC236}">
                <a16:creationId xmlns:a16="http://schemas.microsoft.com/office/drawing/2014/main" id="{A66A59C2-5A69-40C3-8192-E5EEAB345863}"/>
              </a:ext>
            </a:extLst>
          </p:cNvPr>
          <p:cNvSpPr/>
          <p:nvPr/>
        </p:nvSpPr>
        <p:spPr>
          <a:xfrm>
            <a:off x="6279017" y="4168481"/>
            <a:ext cx="429708" cy="736905"/>
          </a:xfrm>
          <a:prstGeom prst="downArrow">
            <a:avLst/>
          </a:prstGeom>
          <a:solidFill>
            <a:srgbClr val="30B1B8"/>
          </a:solidFill>
          <a:ln w="1905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pic>
        <p:nvPicPr>
          <p:cNvPr id="22" name="Picture 21">
            <a:extLst>
              <a:ext uri="{FF2B5EF4-FFF2-40B4-BE49-F238E27FC236}">
                <a16:creationId xmlns:a16="http://schemas.microsoft.com/office/drawing/2014/main" id="{78F19ACD-5E90-E9D6-FF35-71621DA92910}"/>
              </a:ext>
            </a:extLst>
          </p:cNvPr>
          <p:cNvPicPr>
            <a:picLocks noChangeAspect="1"/>
          </p:cNvPicPr>
          <p:nvPr/>
        </p:nvPicPr>
        <p:blipFill>
          <a:blip r:embed="rId5"/>
          <a:stretch>
            <a:fillRect/>
          </a:stretch>
        </p:blipFill>
        <p:spPr>
          <a:xfrm>
            <a:off x="8726895" y="1549983"/>
            <a:ext cx="2100327" cy="4163700"/>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sp>
        <p:nvSpPr>
          <p:cNvPr id="24" name="Arrow: Down 23">
            <a:extLst>
              <a:ext uri="{FF2B5EF4-FFF2-40B4-BE49-F238E27FC236}">
                <a16:creationId xmlns:a16="http://schemas.microsoft.com/office/drawing/2014/main" id="{2901E2F3-6D54-76D2-29EE-94A117D2D7F0}"/>
              </a:ext>
            </a:extLst>
          </p:cNvPr>
          <p:cNvSpPr/>
          <p:nvPr/>
        </p:nvSpPr>
        <p:spPr>
          <a:xfrm rot="2546061">
            <a:off x="6086687" y="2772340"/>
            <a:ext cx="429708" cy="736905"/>
          </a:xfrm>
          <a:prstGeom prst="downArrow">
            <a:avLst/>
          </a:prstGeom>
          <a:solidFill>
            <a:srgbClr val="30B1B8"/>
          </a:solidFill>
          <a:ln w="1905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
        <p:nvSpPr>
          <p:cNvPr id="25" name="Rectangle 24">
            <a:extLst>
              <a:ext uri="{FF2B5EF4-FFF2-40B4-BE49-F238E27FC236}">
                <a16:creationId xmlns:a16="http://schemas.microsoft.com/office/drawing/2014/main" id="{A1405997-1968-8240-6A78-30750762CD7B}"/>
              </a:ext>
            </a:extLst>
          </p:cNvPr>
          <p:cNvSpPr/>
          <p:nvPr/>
        </p:nvSpPr>
        <p:spPr>
          <a:xfrm>
            <a:off x="5606717" y="1562016"/>
            <a:ext cx="537411" cy="230691"/>
          </a:xfrm>
          <a:prstGeom prst="rect">
            <a:avLst/>
          </a:prstGeom>
          <a:noFill/>
          <a:ln w="381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
        <p:nvSpPr>
          <p:cNvPr id="26" name="Rectangle 25">
            <a:extLst>
              <a:ext uri="{FF2B5EF4-FFF2-40B4-BE49-F238E27FC236}">
                <a16:creationId xmlns:a16="http://schemas.microsoft.com/office/drawing/2014/main" id="{BC6350D0-E01C-CA82-D568-E08961F680F0}"/>
              </a:ext>
            </a:extLst>
          </p:cNvPr>
          <p:cNvSpPr/>
          <p:nvPr/>
        </p:nvSpPr>
        <p:spPr>
          <a:xfrm>
            <a:off x="4428449" y="3429001"/>
            <a:ext cx="1573051" cy="1059875"/>
          </a:xfrm>
          <a:prstGeom prst="rect">
            <a:avLst/>
          </a:prstGeom>
          <a:noFill/>
          <a:ln w="3810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
        <p:nvSpPr>
          <p:cNvPr id="4" name="Arrow: Down 3">
            <a:extLst>
              <a:ext uri="{FF2B5EF4-FFF2-40B4-BE49-F238E27FC236}">
                <a16:creationId xmlns:a16="http://schemas.microsoft.com/office/drawing/2014/main" id="{2B0C51C7-4D37-6BFE-B9A6-7E354717E62A}"/>
              </a:ext>
            </a:extLst>
          </p:cNvPr>
          <p:cNvSpPr/>
          <p:nvPr/>
        </p:nvSpPr>
        <p:spPr>
          <a:xfrm rot="3245249">
            <a:off x="3685773" y="1832829"/>
            <a:ext cx="429708" cy="736905"/>
          </a:xfrm>
          <a:prstGeom prst="downArrow">
            <a:avLst/>
          </a:prstGeom>
          <a:solidFill>
            <a:srgbClr val="30B1B8"/>
          </a:solidFill>
          <a:ln w="1905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
        <p:nvSpPr>
          <p:cNvPr id="5" name="Star: 32 Points 4">
            <a:extLst>
              <a:ext uri="{FF2B5EF4-FFF2-40B4-BE49-F238E27FC236}">
                <a16:creationId xmlns:a16="http://schemas.microsoft.com/office/drawing/2014/main" id="{230201B7-8CD0-7DC4-E55F-60BB2541CACE}"/>
              </a:ext>
            </a:extLst>
          </p:cNvPr>
          <p:cNvSpPr/>
          <p:nvPr/>
        </p:nvSpPr>
        <p:spPr>
          <a:xfrm>
            <a:off x="7123936" y="1474868"/>
            <a:ext cx="5068064" cy="4105501"/>
          </a:xfrm>
          <a:prstGeom prst="star32">
            <a:avLst/>
          </a:prstGeom>
          <a:solidFill>
            <a:srgbClr val="30B1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914354">
              <a:defRPr/>
            </a:pPr>
            <a:r>
              <a:rPr lang="en-US" sz="2667" b="1">
                <a:solidFill>
                  <a:srgbClr val="FFFFFF"/>
                </a:solidFill>
                <a:latin typeface="Rockwell"/>
                <a:ea typeface="Roboto" panose="02000000000000000000" pitchFamily="2" charset="0"/>
              </a:rPr>
              <a:t>Free Training Sessions, </a:t>
            </a:r>
          </a:p>
          <a:p>
            <a:pPr algn="ctr" defTabSz="914354">
              <a:defRPr/>
            </a:pPr>
            <a:r>
              <a:rPr lang="en-US" sz="2667" b="1">
                <a:solidFill>
                  <a:srgbClr val="FFFFFF"/>
                </a:solidFill>
                <a:latin typeface="Rockwell"/>
                <a:ea typeface="Roboto" panose="02000000000000000000" pitchFamily="2" charset="0"/>
              </a:rPr>
              <a:t>1:1 Office Hour Sessions, and On-Demand Recordings!</a:t>
            </a:r>
          </a:p>
        </p:txBody>
      </p:sp>
    </p:spTree>
    <p:extLst>
      <p:ext uri="{BB962C8B-B14F-4D97-AF65-F5344CB8AC3E}">
        <p14:creationId xmlns:p14="http://schemas.microsoft.com/office/powerpoint/2010/main" val="339476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4"/>
                                        </p:tgtEl>
                                        <p:attrNameLst>
                                          <p:attrName>style.visibility</p:attrName>
                                        </p:attrNameLst>
                                      </p:cBhvr>
                                      <p:to>
                                        <p:strVal val="hidden"/>
                                      </p:to>
                                    </p:set>
                                  </p:childTnLst>
                                </p:cTn>
                              </p:par>
                              <p:par>
                                <p:cTn id="27" presetID="1" presetClass="exit" presetSubtype="0" fill="hold" grpId="2" nodeType="withEffect">
                                  <p:stCondLst>
                                    <p:cond delay="0"/>
                                  </p:stCondLst>
                                  <p:childTnLst>
                                    <p:set>
                                      <p:cBhvr>
                                        <p:cTn id="28" dur="1" fill="hold">
                                          <p:stCondLst>
                                            <p:cond delay="0"/>
                                          </p:stCondLst>
                                        </p:cTn>
                                        <p:tgtEl>
                                          <p:spTgt spid="1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25"/>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0"/>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2"/>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7" grpId="2" animBg="1"/>
      <p:bldP spid="20" grpId="0" animBg="1"/>
      <p:bldP spid="20" grpId="1" animBg="1"/>
      <p:bldP spid="24" grpId="0" animBg="1"/>
      <p:bldP spid="25" grpId="0" animBg="1"/>
      <p:bldP spid="25" grpId="1" animBg="1"/>
      <p:bldP spid="26" grpId="0" animBg="1"/>
      <p:bldP spid="4" grpId="0" animBg="1"/>
      <p:bldP spid="4" grpId="1" animBg="1"/>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Light Theme">
  <a:themeElements>
    <a:clrScheme name="Navigate360">
      <a:dk1>
        <a:srgbClr val="000000"/>
      </a:dk1>
      <a:lt1>
        <a:srgbClr val="FFFFFF"/>
      </a:lt1>
      <a:dk2>
        <a:srgbClr val="535659"/>
      </a:dk2>
      <a:lt2>
        <a:srgbClr val="DEDEDE"/>
      </a:lt2>
      <a:accent1>
        <a:srgbClr val="5E249F"/>
      </a:accent1>
      <a:accent2>
        <a:srgbClr val="9D7CC4"/>
      </a:accent2>
      <a:accent3>
        <a:srgbClr val="DED3EC"/>
      </a:accent3>
      <a:accent4>
        <a:srgbClr val="2AD2C8"/>
      </a:accent4>
      <a:accent5>
        <a:srgbClr val="FF5C38"/>
      </a:accent5>
      <a:accent6>
        <a:srgbClr val="CB333B"/>
      </a:accent6>
      <a:hlink>
        <a:srgbClr val="2AD2C8"/>
      </a:hlink>
      <a:folHlink>
        <a:srgbClr val="9D7CC4"/>
      </a:folHlink>
    </a:clrScheme>
    <a:fontScheme name="Navigate360">
      <a:majorFont>
        <a:latin typeface="Rockwell"/>
        <a:ea typeface=""/>
        <a:cs typeface=""/>
      </a:majorFont>
      <a:minorFont>
        <a:latin typeface="Malgun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3.xml><?xml version="1.0" encoding="utf-8"?>
<a:theme xmlns:a="http://schemas.openxmlformats.org/drawingml/2006/main" name="Light Theme [1786656348905]">
  <a:themeElements>
    <a:clrScheme name="Navigate360">
      <a:dk1>
        <a:srgbClr val="000000"/>
      </a:dk1>
      <a:lt1>
        <a:srgbClr val="FFFFFF"/>
      </a:lt1>
      <a:dk2>
        <a:srgbClr val="535659"/>
      </a:dk2>
      <a:lt2>
        <a:srgbClr val="DEDEDE"/>
      </a:lt2>
      <a:accent1>
        <a:srgbClr val="573393"/>
      </a:accent1>
      <a:accent2>
        <a:srgbClr val="573393"/>
      </a:accent2>
      <a:accent3>
        <a:srgbClr val="E8E1EF"/>
      </a:accent3>
      <a:accent4>
        <a:srgbClr val="30B1B8"/>
      </a:accent4>
      <a:accent5>
        <a:srgbClr val="FF5C38"/>
      </a:accent5>
      <a:accent6>
        <a:srgbClr val="CB333B"/>
      </a:accent6>
      <a:hlink>
        <a:srgbClr val="30B1B8"/>
      </a:hlink>
      <a:folHlink>
        <a:srgbClr val="573393"/>
      </a:folHlink>
    </a:clrScheme>
    <a:fontScheme name="Navigate360">
      <a:majorFont>
        <a:latin typeface="Rockwell"/>
        <a:ea typeface="Rockwell"/>
        <a:cs typeface="Rockwell"/>
      </a:majorFont>
      <a:minorFont>
        <a:latin typeface="Rockwell"/>
        <a:ea typeface="Rockwell"/>
        <a:cs typeface="Rockwel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0f5959b-3453-4eb9-99c6-42fa903d6fb9" xsi:nil="true"/>
    <lcf76f155ced4ddcb4097134ff3c332f xmlns="de9c1e1a-aab6-4417-b3be-8c079f35747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BFDC963B159714DB565EBB1A9CFF4F4" ma:contentTypeVersion="16" ma:contentTypeDescription="Create a new document." ma:contentTypeScope="" ma:versionID="00bc83e5ffa2d76cddb3e37c72d0bad6">
  <xsd:schema xmlns:xsd="http://www.w3.org/2001/XMLSchema" xmlns:xs="http://www.w3.org/2001/XMLSchema" xmlns:p="http://schemas.microsoft.com/office/2006/metadata/properties" xmlns:ns2="de9c1e1a-aab6-4417-b3be-8c079f357479" xmlns:ns3="50f5959b-3453-4eb9-99c6-42fa903d6fb9" targetNamespace="http://schemas.microsoft.com/office/2006/metadata/properties" ma:root="true" ma:fieldsID="cf04d05323ef04837dab1a8452a235c5" ns2:_="" ns3:_="">
    <xsd:import namespace="de9c1e1a-aab6-4417-b3be-8c079f357479"/>
    <xsd:import namespace="50f5959b-3453-4eb9-99c6-42fa903d6f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9c1e1a-aab6-4417-b3be-8c079f3574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7c6658d-f847-4dd3-8b22-4488dbeeea6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f5959b-3453-4eb9-99c6-42fa903d6f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073bc7f1-3619-4100-a9c3-4a66d0b58c7e}" ma:internalName="TaxCatchAll" ma:showField="CatchAllData" ma:web="50f5959b-3453-4eb9-99c6-42fa903d6f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59E9A5-375C-42E2-A97A-F8C0D933A11A}">
  <ds:schemaRefs>
    <ds:schemaRef ds:uri="http://schemas.microsoft.com/sharepoint/v3/contenttype/forms"/>
  </ds:schemaRefs>
</ds:datastoreItem>
</file>

<file path=customXml/itemProps2.xml><?xml version="1.0" encoding="utf-8"?>
<ds:datastoreItem xmlns:ds="http://schemas.openxmlformats.org/officeDocument/2006/customXml" ds:itemID="{A42921DC-016C-4B9A-9543-9498D12308DA}">
  <ds:schemaRefs>
    <ds:schemaRef ds:uri="http://schemas.microsoft.com/office/2006/metadata/properties"/>
    <ds:schemaRef ds:uri="http://schemas.microsoft.com/office/infopath/2007/PartnerControls"/>
    <ds:schemaRef ds:uri="50f5959b-3453-4eb9-99c6-42fa903d6fb9"/>
    <ds:schemaRef ds:uri="de9c1e1a-aab6-4417-b3be-8c079f357479"/>
  </ds:schemaRefs>
</ds:datastoreItem>
</file>

<file path=customXml/itemProps3.xml><?xml version="1.0" encoding="utf-8"?>
<ds:datastoreItem xmlns:ds="http://schemas.openxmlformats.org/officeDocument/2006/customXml" ds:itemID="{835908E3-055A-48F2-AB37-D1EBEC5841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9c1e1a-aab6-4417-b3be-8c079f357479"/>
    <ds:schemaRef ds:uri="50f5959b-3453-4eb9-99c6-42fa903d6f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TotalTime>
  <Words>3905</Words>
  <Application>Microsoft Office PowerPoint</Application>
  <PresentationFormat>Widescreen</PresentationFormat>
  <Paragraphs>296</Paragraphs>
  <Slides>46</Slides>
  <Notes>42</Notes>
  <HiddenSlides>0</HiddenSlides>
  <MMClips>0</MMClips>
  <ScaleCrop>false</ScaleCrop>
  <HeadingPairs>
    <vt:vector size="4" baseType="variant">
      <vt:variant>
        <vt:lpstr>Theme</vt:lpstr>
      </vt:variant>
      <vt:variant>
        <vt:i4>3</vt:i4>
      </vt:variant>
      <vt:variant>
        <vt:lpstr>Slide Titles</vt:lpstr>
      </vt:variant>
      <vt:variant>
        <vt:i4>46</vt:i4>
      </vt:variant>
    </vt:vector>
  </HeadingPairs>
  <TitlesOfParts>
    <vt:vector size="49" baseType="lpstr">
      <vt:lpstr>Office Theme</vt:lpstr>
      <vt:lpstr>1_Light Theme</vt:lpstr>
      <vt:lpstr>Light Theme [1786656348905]</vt:lpstr>
      <vt:lpstr>Getting Started with  PBIS Rewards</vt:lpstr>
      <vt:lpstr>Behavior Referral System</vt:lpstr>
      <vt:lpstr>Writing a Minor Referral</vt:lpstr>
      <vt:lpstr>Writing a Minor Referral</vt:lpstr>
      <vt:lpstr>Writing a Minor Referral</vt:lpstr>
      <vt:lpstr>Writing a Minor Referral</vt:lpstr>
      <vt:lpstr>PowerPoint Presentation</vt:lpstr>
      <vt:lpstr>Writing a Major Referral</vt:lpstr>
      <vt:lpstr>Writing a Major Referral</vt:lpstr>
      <vt:lpstr>Writing a Major Referral</vt:lpstr>
      <vt:lpstr>PowerPoint Presentation</vt:lpstr>
      <vt:lpstr>Processing Major Referrals</vt:lpstr>
      <vt:lpstr>Processing Major Referrals</vt:lpstr>
      <vt:lpstr>Family Notifications with BRS</vt:lpstr>
      <vt:lpstr>Attendance &amp; Hall Passes in PBIS Rewards</vt:lpstr>
      <vt:lpstr>Attendance in PBIS Rewards (Student Page)</vt:lpstr>
      <vt:lpstr>Attendance in PBIS Rewards (Group Page)</vt:lpstr>
      <vt:lpstr>Attendance in PBIS Rewards (Group Page)</vt:lpstr>
      <vt:lpstr>Attendance in PBIS Rewards (Group Page)</vt:lpstr>
      <vt:lpstr>Attendance in PBIS Rewards (Group Page)</vt:lpstr>
      <vt:lpstr>Attendance in PBIS Rewards (Group Page)</vt:lpstr>
      <vt:lpstr>Hall Passes from the Home Screen</vt:lpstr>
      <vt:lpstr>Hall Passes from the Home Screen</vt:lpstr>
      <vt:lpstr>Hall Passes from the Home Screen</vt:lpstr>
      <vt:lpstr>Hall Passes from the Groups Page</vt:lpstr>
      <vt:lpstr>Hall Passes from the Groups Page</vt:lpstr>
      <vt:lpstr>Hall Passes from the Groups Page</vt:lpstr>
      <vt:lpstr>Hall Passes from the Groups Page</vt:lpstr>
      <vt:lpstr>Hall Passes from the Groups Page</vt:lpstr>
      <vt:lpstr>Hall Passes from the Groups Page</vt:lpstr>
      <vt:lpstr>Hall Passes from the Groups Page</vt:lpstr>
      <vt:lpstr>Building Staff Buy-In with Teacher Rewards</vt:lpstr>
      <vt:lpstr>Staff Star Rewards</vt:lpstr>
      <vt:lpstr>Staff Star Rewards</vt:lpstr>
      <vt:lpstr>Teacher Rewards</vt:lpstr>
      <vt:lpstr>Accessing Teacher Rewards</vt:lpstr>
      <vt:lpstr>Helpful Resources</vt:lpstr>
      <vt:lpstr>Printing Badges within PBIS Rewards</vt:lpstr>
      <vt:lpstr>Think Outside the Badge</vt:lpstr>
      <vt:lpstr>Family Link</vt:lpstr>
      <vt:lpstr>Family Link</vt:lpstr>
      <vt:lpstr>Family Access – App Only</vt:lpstr>
      <vt:lpstr>Questions</vt:lpstr>
      <vt:lpstr>PowerPoint Presentation</vt:lpstr>
      <vt:lpstr>PBIS Rewards Resource Center</vt:lpstr>
      <vt:lpstr>PBIS Rewards Support Page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 Efird</dc:creator>
  <cp:lastModifiedBy>Adam Efird</cp:lastModifiedBy>
  <cp:revision>5</cp:revision>
  <dcterms:created xsi:type="dcterms:W3CDTF">2026-08-14T15:46:26Z</dcterms:created>
  <dcterms:modified xsi:type="dcterms:W3CDTF">2026-08-17T20:18:19Z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0x010100CBFDC963B159714DB565EBB1A9CFF4F4</vt:lpwstr>
  </property>
</Properties>
</file>